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2" r:id="rId4"/>
    <p:sldId id="263" r:id="rId5"/>
    <p:sldId id="264" r:id="rId6"/>
    <p:sldId id="265" r:id="rId7"/>
    <p:sldId id="274" r:id="rId8"/>
    <p:sldId id="280" r:id="rId9"/>
    <p:sldId id="257" r:id="rId10"/>
    <p:sldId id="267" r:id="rId11"/>
    <p:sldId id="269" r:id="rId12"/>
    <p:sldId id="270" r:id="rId13"/>
    <p:sldId id="272" r:id="rId14"/>
    <p:sldId id="277"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14A4"/>
    <a:srgbClr val="0C2663"/>
    <a:srgbClr val="170082"/>
    <a:srgbClr val="800080"/>
    <a:srgbClr val="FC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517806-7708-415B-A426-B12E52D4894A}" v="18" dt="2020-11-03T02:41:02.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662" autoAdjust="0"/>
    <p:restoredTop sz="86598" autoAdjust="0"/>
  </p:normalViewPr>
  <p:slideViewPr>
    <p:cSldViewPr>
      <p:cViewPr>
        <p:scale>
          <a:sx n="100" d="100"/>
          <a:sy n="100" d="100"/>
        </p:scale>
        <p:origin x="-1824" y="5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21" Type="http://schemas.microsoft.com/office/2016/11/relationships/changesInfo" Target="changesInfos/changesInfo1.xml"/><Relationship Id="rId22"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8517806-7708-415B-A426-B12E52D4894A}"/>
    <pc:docChg chg="modSld">
      <pc:chgData name="" userId="" providerId="" clId="Web-{58517806-7708-415B-A426-B12E52D4894A}" dt="2020-11-03T02:41:02.987" v="17" actId="20577"/>
      <pc:docMkLst>
        <pc:docMk/>
      </pc:docMkLst>
      <pc:sldChg chg="modSp">
        <pc:chgData name="" userId="" providerId="" clId="Web-{58517806-7708-415B-A426-B12E52D4894A}" dt="2020-11-03T02:41:02.987" v="16" actId="20577"/>
        <pc:sldMkLst>
          <pc:docMk/>
          <pc:sldMk cId="3746256310" sldId="279"/>
        </pc:sldMkLst>
        <pc:spChg chg="mod">
          <ac:chgData name="" userId="" providerId="" clId="Web-{58517806-7708-415B-A426-B12E52D4894A}" dt="2020-11-03T02:41:02.987" v="16" actId="20577"/>
          <ac:spMkLst>
            <pc:docMk/>
            <pc:sldMk cId="3746256310" sldId="27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101469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1989443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311437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296247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2977437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318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256228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288432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343492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188771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851A51-71CD-4631-A958-400141EF1667}" type="datetimeFigureOut">
              <a:rPr lang="en-US" smtClean="0"/>
              <a:t>11/13/20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8ACF4-71DF-4BA0-B601-5CFC9252BE25}" type="slidenum">
              <a:rPr lang="en-US" smtClean="0"/>
              <a:t>‹#›</a:t>
            </a:fld>
            <a:endParaRPr lang="en-US" dirty="0"/>
          </a:p>
        </p:txBody>
      </p:sp>
    </p:spTree>
    <p:extLst>
      <p:ext uri="{BB962C8B-B14F-4D97-AF65-F5344CB8AC3E}">
        <p14:creationId xmlns:p14="http://schemas.microsoft.com/office/powerpoint/2010/main" val="257781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49000">
              <a:srgbClr val="85C2FF"/>
            </a:gs>
            <a:gs pos="76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851A51-71CD-4631-A958-400141EF1667}" type="datetimeFigureOut">
              <a:rPr lang="en-US" smtClean="0"/>
              <a:t>11/13/20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8ACF4-71DF-4BA0-B601-5CFC9252BE25}" type="slidenum">
              <a:rPr lang="en-US" smtClean="0"/>
              <a:t>‹#›</a:t>
            </a:fld>
            <a:endParaRPr lang="en-US" dirty="0"/>
          </a:p>
        </p:txBody>
      </p:sp>
    </p:spTree>
    <p:extLst>
      <p:ext uri="{BB962C8B-B14F-4D97-AF65-F5344CB8AC3E}">
        <p14:creationId xmlns:p14="http://schemas.microsoft.com/office/powerpoint/2010/main" val="2247144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Community%20Mitigation%20Framework%20(updated%2010-29-2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Educator%20Resili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Building%20Resilience,%20Preventing%20Burnou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Corona%20Virus%20HUB,%20Consumer%20Reports%2010-20" TargetMode="External"/><Relationship Id="rId3" Type="http://schemas.openxmlformats.org/officeDocument/2006/relationships/hyperlink" Target="https://www.consumerreports.org/coronavirus/coronavirus-covid-19-upd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microsoft.com/office/2007/relationships/hdphoto" Target="NUL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808038"/>
          </a:xfrm>
        </p:spPr>
        <p:txBody>
          <a:bodyPr>
            <a:normAutofit fontScale="90000"/>
          </a:bodyPr>
          <a:lstStyle/>
          <a:p>
            <a:r>
              <a:rPr lang="en-US" sz="5400" b="1" dirty="0">
                <a:solidFill>
                  <a:srgbClr val="800080"/>
                </a:solidFill>
                <a:latin typeface="Palatino Linotype" panose="02040502050505030304" pitchFamily="18" charset="0"/>
              </a:rPr>
              <a:t>COVID:19</a:t>
            </a:r>
            <a:br>
              <a:rPr lang="en-US" sz="5400" b="1" dirty="0">
                <a:solidFill>
                  <a:srgbClr val="800080"/>
                </a:solidFill>
                <a:latin typeface="Palatino Linotype" panose="02040502050505030304" pitchFamily="18" charset="0"/>
              </a:rPr>
            </a:br>
            <a:endParaRPr lang="en-US" sz="5400" b="1" dirty="0">
              <a:solidFill>
                <a:schemeClr val="accent1">
                  <a:lumMod val="75000"/>
                </a:schemeClr>
              </a:solidFill>
              <a:latin typeface="Chalkboard"/>
              <a:cs typeface="Chalkboard"/>
            </a:endParaRPr>
          </a:p>
        </p:txBody>
      </p:sp>
      <p:sp>
        <p:nvSpPr>
          <p:cNvPr id="5" name="Content Placeholder 4"/>
          <p:cNvSpPr>
            <a:spLocks noGrp="1"/>
          </p:cNvSpPr>
          <p:nvPr>
            <p:ph idx="1"/>
          </p:nvPr>
        </p:nvSpPr>
        <p:spPr>
          <a:xfrm>
            <a:off x="838200" y="1143000"/>
            <a:ext cx="7391400" cy="5486400"/>
          </a:xfrm>
        </p:spPr>
        <p:txBody>
          <a:bodyPr>
            <a:normAutofit fontScale="32500" lnSpcReduction="20000"/>
          </a:bodyPr>
          <a:lstStyle/>
          <a:p>
            <a:pPr marL="0" indent="0" algn="ctr">
              <a:buNone/>
            </a:pPr>
            <a:endParaRPr lang="en-US" sz="10800" b="1" dirty="0">
              <a:solidFill>
                <a:schemeClr val="accent1">
                  <a:lumMod val="50000"/>
                </a:schemeClr>
              </a:solidFill>
              <a:latin typeface="Palatino Linotype" panose="02040502050505030304" pitchFamily="18" charset="0"/>
            </a:endParaRPr>
          </a:p>
          <a:p>
            <a:pPr marL="0" indent="0" algn="ctr">
              <a:buNone/>
            </a:pPr>
            <a:r>
              <a:rPr lang="en-US" sz="7400" b="1" dirty="0">
                <a:solidFill>
                  <a:schemeClr val="accent1">
                    <a:lumMod val="50000"/>
                  </a:schemeClr>
                </a:solidFill>
                <a:latin typeface="Palatino Linotype" panose="02040502050505030304" pitchFamily="18" charset="0"/>
              </a:rPr>
              <a:t>Education on</a:t>
            </a:r>
          </a:p>
          <a:p>
            <a:pPr marL="0" indent="0" algn="ctr">
              <a:buNone/>
            </a:pPr>
            <a:r>
              <a:rPr lang="en-US" sz="5500" dirty="0">
                <a:solidFill>
                  <a:schemeClr val="accent1">
                    <a:lumMod val="50000"/>
                  </a:schemeClr>
                </a:solidFill>
                <a:latin typeface="Chalkboard"/>
                <a:cs typeface="Chalkboard"/>
              </a:rPr>
              <a:t>The </a:t>
            </a:r>
            <a:r>
              <a:rPr lang="en-US" sz="5500" dirty="0" smtClean="0">
                <a:solidFill>
                  <a:srgbClr val="170082"/>
                </a:solidFill>
                <a:latin typeface="Chalkboard"/>
                <a:cs typeface="Chalkboard"/>
              </a:rPr>
              <a:t>virus. How </a:t>
            </a:r>
            <a:r>
              <a:rPr lang="en-US" sz="5500" dirty="0">
                <a:solidFill>
                  <a:srgbClr val="170082"/>
                </a:solidFill>
                <a:latin typeface="Chalkboard"/>
                <a:cs typeface="Chalkboard"/>
              </a:rPr>
              <a:t>to protect </a:t>
            </a:r>
            <a:r>
              <a:rPr lang="en-US" sz="5500" dirty="0" smtClean="0">
                <a:solidFill>
                  <a:srgbClr val="170082"/>
                </a:solidFill>
                <a:latin typeface="Chalkboard"/>
                <a:cs typeface="Chalkboard"/>
              </a:rPr>
              <a:t>yourself. </a:t>
            </a:r>
          </a:p>
          <a:p>
            <a:pPr marL="0" indent="0" algn="ctr">
              <a:buNone/>
            </a:pPr>
            <a:r>
              <a:rPr lang="en-US" sz="5500" dirty="0">
                <a:solidFill>
                  <a:srgbClr val="170082"/>
                </a:solidFill>
                <a:latin typeface="Chalkboard"/>
                <a:cs typeface="Chalkboard"/>
              </a:rPr>
              <a:t>W</a:t>
            </a:r>
            <a:r>
              <a:rPr lang="en-US" sz="5500" dirty="0" smtClean="0">
                <a:solidFill>
                  <a:srgbClr val="170082"/>
                </a:solidFill>
                <a:latin typeface="Chalkboard"/>
                <a:cs typeface="Chalkboard"/>
              </a:rPr>
              <a:t>hat </a:t>
            </a:r>
            <a:r>
              <a:rPr lang="en-US" sz="5500" dirty="0">
                <a:solidFill>
                  <a:srgbClr val="170082"/>
                </a:solidFill>
                <a:latin typeface="Chalkboard"/>
                <a:cs typeface="Chalkboard"/>
              </a:rPr>
              <a:t>to do if you are </a:t>
            </a:r>
            <a:r>
              <a:rPr lang="en-US" sz="5500" dirty="0" smtClean="0">
                <a:solidFill>
                  <a:srgbClr val="170082"/>
                </a:solidFill>
                <a:latin typeface="Chalkboard"/>
                <a:cs typeface="Chalkboard"/>
              </a:rPr>
              <a:t>infected. </a:t>
            </a:r>
            <a:endParaRPr lang="en-US" sz="5500" dirty="0">
              <a:solidFill>
                <a:srgbClr val="170082"/>
              </a:solidFill>
              <a:latin typeface="Chalkboard"/>
              <a:cs typeface="Chalkboard"/>
            </a:endParaRPr>
          </a:p>
          <a:p>
            <a:pPr marL="0" indent="0" algn="ctr">
              <a:buNone/>
            </a:pPr>
            <a:r>
              <a:rPr lang="en-US" sz="5500" dirty="0">
                <a:solidFill>
                  <a:srgbClr val="170082"/>
                </a:solidFill>
                <a:latin typeface="Chalkboard"/>
                <a:cs typeface="Chalkboard"/>
              </a:rPr>
              <a:t>Information about</a:t>
            </a:r>
            <a:r>
              <a:rPr lang="en-US" sz="5500" dirty="0">
                <a:solidFill>
                  <a:schemeClr val="accent1">
                    <a:lumMod val="50000"/>
                  </a:schemeClr>
                </a:solidFill>
                <a:latin typeface="Chalkboard"/>
                <a:cs typeface="Chalkboard"/>
              </a:rPr>
              <a:t> health</a:t>
            </a:r>
            <a:r>
              <a:rPr lang="en-US" sz="5500" dirty="0" smtClean="0">
                <a:solidFill>
                  <a:schemeClr val="accent1">
                    <a:lumMod val="50000"/>
                  </a:schemeClr>
                </a:solidFill>
                <a:latin typeface="Chalkboard"/>
                <a:cs typeface="Chalkboard"/>
              </a:rPr>
              <a:t>, wellness</a:t>
            </a:r>
            <a:r>
              <a:rPr lang="en-US" sz="5500" dirty="0">
                <a:solidFill>
                  <a:schemeClr val="accent1">
                    <a:lumMod val="50000"/>
                  </a:schemeClr>
                </a:solidFill>
                <a:latin typeface="Chalkboard"/>
                <a:cs typeface="Chalkboard"/>
              </a:rPr>
              <a:t>, and </a:t>
            </a:r>
            <a:r>
              <a:rPr lang="en-US" sz="5500" dirty="0" smtClean="0">
                <a:solidFill>
                  <a:schemeClr val="accent1">
                    <a:lumMod val="50000"/>
                  </a:schemeClr>
                </a:solidFill>
                <a:latin typeface="Chalkboard"/>
                <a:cs typeface="Chalkboard"/>
              </a:rPr>
              <a:t>resilience. </a:t>
            </a:r>
            <a:endParaRPr lang="en-US" sz="5500" dirty="0">
              <a:solidFill>
                <a:schemeClr val="accent1">
                  <a:lumMod val="50000"/>
                </a:schemeClr>
              </a:solidFill>
              <a:latin typeface="Chalkboard"/>
              <a:cs typeface="Chalkboard"/>
            </a:endParaRPr>
          </a:p>
          <a:p>
            <a:pPr marL="0" indent="0">
              <a:buNone/>
            </a:pPr>
            <a:endParaRPr lang="en-US" sz="5500" dirty="0">
              <a:solidFill>
                <a:schemeClr val="accent1">
                  <a:lumMod val="50000"/>
                </a:schemeClr>
              </a:solidFill>
              <a:latin typeface="Chalkboard"/>
              <a:cs typeface="Chalkboard"/>
            </a:endParaRPr>
          </a:p>
          <a:p>
            <a:pPr marL="0" indent="0" algn="ctr">
              <a:buNone/>
            </a:pPr>
            <a:r>
              <a:rPr lang="en-US" sz="5500" dirty="0">
                <a:solidFill>
                  <a:schemeClr val="accent1">
                    <a:lumMod val="50000"/>
                  </a:schemeClr>
                </a:solidFill>
                <a:latin typeface="Chalkboard"/>
                <a:cs typeface="Chalkboard"/>
              </a:rPr>
              <a:t>There is no time for COVID-19 fatigue. </a:t>
            </a:r>
          </a:p>
          <a:p>
            <a:pPr marL="0" indent="0" algn="ctr">
              <a:buNone/>
            </a:pPr>
            <a:r>
              <a:rPr lang="en-US" sz="5500" dirty="0">
                <a:solidFill>
                  <a:srgbClr val="800080"/>
                </a:solidFill>
                <a:latin typeface="Chalkboard"/>
                <a:cs typeface="Chalkboard"/>
              </a:rPr>
              <a:t>We have to remain vigilant.</a:t>
            </a:r>
          </a:p>
          <a:p>
            <a:pPr marL="0" indent="0" algn="ctr">
              <a:buNone/>
            </a:pPr>
            <a:r>
              <a:rPr lang="en-US" sz="5500" dirty="0">
                <a:solidFill>
                  <a:schemeClr val="accent1">
                    <a:lumMod val="50000"/>
                  </a:schemeClr>
                </a:solidFill>
                <a:latin typeface="Chalkboard"/>
                <a:cs typeface="Chalkboard"/>
              </a:rPr>
              <a:t>We must carefully follow community mitigation strategies. </a:t>
            </a:r>
          </a:p>
          <a:p>
            <a:pPr marL="0" indent="0" algn="ctr">
              <a:buNone/>
            </a:pPr>
            <a:r>
              <a:rPr lang="en-US" sz="5500" dirty="0">
                <a:solidFill>
                  <a:schemeClr val="accent1">
                    <a:lumMod val="50000"/>
                  </a:schemeClr>
                </a:solidFill>
                <a:latin typeface="Chalkboard"/>
                <a:cs typeface="Chalkboard"/>
              </a:rPr>
              <a:t>Please see the following article with the latest information </a:t>
            </a:r>
          </a:p>
          <a:p>
            <a:pPr marL="0" indent="0" algn="ctr">
              <a:buNone/>
            </a:pPr>
            <a:r>
              <a:rPr lang="en-US" sz="5500" dirty="0">
                <a:solidFill>
                  <a:schemeClr val="accent1">
                    <a:lumMod val="50000"/>
                  </a:schemeClr>
                </a:solidFill>
                <a:latin typeface="Chalkboard"/>
                <a:cs typeface="Chalkboard"/>
              </a:rPr>
              <a:t>from the CDC dated 10-29-20</a:t>
            </a:r>
          </a:p>
          <a:p>
            <a:pPr marL="0" indent="0" algn="ctr">
              <a:buNone/>
            </a:pPr>
            <a:endParaRPr lang="en-US" sz="5500" dirty="0">
              <a:solidFill>
                <a:schemeClr val="accent1">
                  <a:lumMod val="50000"/>
                </a:schemeClr>
              </a:solidFill>
              <a:latin typeface="Chalkboard"/>
              <a:cs typeface="Chalkboard"/>
              <a:hlinkClick r:id="rId2" action="ppaction://hlinkfile"/>
            </a:endParaRPr>
          </a:p>
          <a:p>
            <a:pPr marL="0" indent="0" algn="ctr">
              <a:buNone/>
            </a:pPr>
            <a:r>
              <a:rPr lang="en-US" sz="5000" dirty="0">
                <a:solidFill>
                  <a:srgbClr val="0F0F0F"/>
                </a:solidFill>
                <a:latin typeface="Chalkboard"/>
                <a:cs typeface="Chalkboard"/>
                <a:hlinkClick r:id="rId2" action="ppaction://hlinkfile"/>
              </a:rPr>
              <a:t>https://www.cdc.gov/coronavirus/2019-ncov/community/community-mitigation.html</a:t>
            </a:r>
            <a:endParaRPr lang="en-US" sz="5000" dirty="0">
              <a:solidFill>
                <a:srgbClr val="0F0F0F"/>
              </a:solidFill>
              <a:latin typeface="Chalkboard"/>
              <a:cs typeface="Chalkboard"/>
            </a:endParaRPr>
          </a:p>
          <a:p>
            <a:pPr marL="0" indent="0" algn="ctr">
              <a:buNone/>
            </a:pPr>
            <a:endParaRPr lang="en-US" sz="2400" dirty="0">
              <a:solidFill>
                <a:srgbClr val="0F0F0F"/>
              </a:solidFill>
              <a:latin typeface="Chalkboard"/>
              <a:cs typeface="Chalkboard"/>
            </a:endParaRPr>
          </a:p>
          <a:p>
            <a:pPr algn="ctr"/>
            <a:endParaRPr lang="en-US" sz="4900" b="1" dirty="0">
              <a:solidFill>
                <a:srgbClr val="262626"/>
              </a:solidFill>
              <a:latin typeface="Chalkboard"/>
              <a:cs typeface="Chalkboard"/>
            </a:endParaRPr>
          </a:p>
          <a:p>
            <a:endParaRPr lang="en-US" sz="4900" b="1" dirty="0">
              <a:solidFill>
                <a:srgbClr val="083763"/>
              </a:solidFill>
              <a:latin typeface="Palatino Linotype" panose="02040502050505030304" pitchFamily="18" charset="0"/>
            </a:endParaRPr>
          </a:p>
          <a:p>
            <a:pPr marL="0" indent="0">
              <a:buNone/>
            </a:pPr>
            <a:endParaRPr lang="en-US" sz="4900" b="1" dirty="0">
              <a:solidFill>
                <a:srgbClr val="083763"/>
              </a:solidFill>
              <a:latin typeface="Chalkboard"/>
              <a:cs typeface="Chalkboard"/>
            </a:endParaRPr>
          </a:p>
          <a:p>
            <a:pPr marL="0" indent="0" algn="ctr">
              <a:buNone/>
            </a:pPr>
            <a:endParaRPr lang="en-US" sz="4900" b="1" dirty="0">
              <a:solidFill>
                <a:srgbClr val="083763"/>
              </a:solidFill>
              <a:latin typeface="Palatino Linotype" panose="02040502050505030304" pitchFamily="18" charset="0"/>
            </a:endParaRPr>
          </a:p>
          <a:p>
            <a:pPr marL="0" indent="0" algn="ctr">
              <a:buNone/>
            </a:pPr>
            <a:endParaRPr lang="en-US" sz="1800" b="1" dirty="0">
              <a:solidFill>
                <a:srgbClr val="083763"/>
              </a:solidFill>
              <a:latin typeface="Palatino Linotype" panose="02040502050505030304" pitchFamily="18" charset="0"/>
            </a:endParaRPr>
          </a:p>
          <a:p>
            <a:pPr marL="0" indent="0" algn="ctr">
              <a:buNone/>
            </a:pPr>
            <a:endParaRPr lang="en-US" sz="1800" b="1" dirty="0">
              <a:solidFill>
                <a:srgbClr val="083763"/>
              </a:solidFill>
              <a:latin typeface="Palatino Linotype" panose="02040502050505030304" pitchFamily="18" charset="0"/>
            </a:endParaRPr>
          </a:p>
          <a:p>
            <a:pPr marL="0" indent="0" algn="ctr">
              <a:buNone/>
            </a:pPr>
            <a:endParaRPr lang="en-US" sz="1800" b="1" dirty="0">
              <a:solidFill>
                <a:srgbClr val="083763"/>
              </a:solidFill>
              <a:latin typeface="Palatino Linotype" panose="02040502050505030304" pitchFamily="18" charset="0"/>
            </a:endParaRPr>
          </a:p>
          <a:p>
            <a:pPr marL="0" indent="0" algn="ctr">
              <a:buNone/>
            </a:pPr>
            <a:endParaRPr lang="en-US" sz="1800" b="1" dirty="0">
              <a:solidFill>
                <a:srgbClr val="083763"/>
              </a:solidFill>
              <a:latin typeface="Palatino Linotype" panose="02040502050505030304" pitchFamily="18" charset="0"/>
            </a:endParaRPr>
          </a:p>
          <a:p>
            <a:pPr marL="0" indent="0" algn="ctr">
              <a:buNone/>
            </a:pPr>
            <a:endParaRPr lang="en-US" sz="1400" dirty="0">
              <a:solidFill>
                <a:schemeClr val="accent1">
                  <a:lumMod val="75000"/>
                </a:schemeClr>
              </a:solidFill>
              <a:latin typeface="Chalkboard SE Regular"/>
              <a:cs typeface="Chalkboard SE Regular"/>
            </a:endParaRPr>
          </a:p>
        </p:txBody>
      </p:sp>
    </p:spTree>
    <p:extLst>
      <p:ext uri="{BB962C8B-B14F-4D97-AF65-F5344CB8AC3E}">
        <p14:creationId xmlns:p14="http://schemas.microsoft.com/office/powerpoint/2010/main" val="115311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0050" y="2057400"/>
            <a:ext cx="7467600" cy="4778232"/>
          </a:xfrm>
          <a:prstGeom prst="rect">
            <a:avLst/>
          </a:prstGeom>
        </p:spPr>
        <p:txBody>
          <a:bodyPr wrap="square">
            <a:spAutoFit/>
          </a:bodyPr>
          <a:lstStyle/>
          <a:p>
            <a:r>
              <a:rPr lang="en-US" dirty="0">
                <a:solidFill>
                  <a:schemeClr val="tx2">
                    <a:lumMod val="50000"/>
                  </a:schemeClr>
                </a:solidFill>
              </a:rPr>
              <a:t>• </a:t>
            </a:r>
            <a:r>
              <a:rPr lang="en-US" dirty="0">
                <a:solidFill>
                  <a:schemeClr val="tx2">
                    <a:lumMod val="50000"/>
                  </a:schemeClr>
                </a:solidFill>
                <a:latin typeface="Chalkboard"/>
                <a:cs typeface="Chalkboard"/>
              </a:rPr>
              <a:t>Sense of control </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Sense of meaning and purpose</a:t>
            </a:r>
            <a:endParaRPr lang="en-US" sz="800" dirty="0">
              <a:solidFill>
                <a:schemeClr val="tx2">
                  <a:lumMod val="50000"/>
                </a:schemeClr>
              </a:solidFill>
              <a:latin typeface="Chalkboard"/>
              <a:cs typeface="Chalkboard"/>
            </a:endParaRP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Spirituality </a:t>
            </a:r>
            <a:endParaRPr lang="en-US" sz="800" dirty="0">
              <a:solidFill>
                <a:schemeClr val="tx2">
                  <a:lumMod val="50000"/>
                </a:schemeClr>
              </a:solidFill>
              <a:latin typeface="Chalkboard"/>
              <a:cs typeface="Chalkboard"/>
            </a:endParaRP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Self-awareness and emotional regulation skills</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Social support </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Healthy coping style </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Humor and optimism </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Cognitive flexibility </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Positive thinking </a:t>
            </a:r>
          </a:p>
          <a:p>
            <a:endParaRPr lang="en-US" sz="800" dirty="0">
              <a:solidFill>
                <a:schemeClr val="tx2">
                  <a:lumMod val="50000"/>
                </a:schemeClr>
              </a:solidFill>
              <a:latin typeface="Chalkboard"/>
              <a:cs typeface="Chalkboard"/>
            </a:endParaRPr>
          </a:p>
          <a:p>
            <a:r>
              <a:rPr lang="en-US" dirty="0">
                <a:solidFill>
                  <a:schemeClr val="tx2">
                    <a:lumMod val="50000"/>
                  </a:schemeClr>
                </a:solidFill>
                <a:latin typeface="Chalkboard"/>
                <a:cs typeface="Chalkboard"/>
              </a:rPr>
              <a:t>• Adaptability to change</a:t>
            </a:r>
          </a:p>
          <a:p>
            <a:endParaRPr lang="en-US" sz="1050" dirty="0">
              <a:solidFill>
                <a:schemeClr val="tx2">
                  <a:lumMod val="50000"/>
                </a:schemeClr>
              </a:solidFill>
              <a:latin typeface="Chalkboard"/>
              <a:cs typeface="Chalkboard"/>
            </a:endParaRPr>
          </a:p>
          <a:p>
            <a:r>
              <a:rPr lang="en-US" sz="1050" dirty="0">
                <a:solidFill>
                  <a:schemeClr val="tx2">
                    <a:lumMod val="50000"/>
                  </a:schemeClr>
                </a:solidFill>
                <a:latin typeface="Chalkboard"/>
                <a:cs typeface="Chalkboard"/>
              </a:rPr>
              <a:t>            “Educator Resilience and Trauma-Informed Self-Care” (April 2020), Center on GREAT TEACHERS &amp; LEADERS   	at the American Institutes for Research</a:t>
            </a:r>
            <a:r>
              <a:rPr lang="en-US" sz="1050" dirty="0">
                <a:solidFill>
                  <a:schemeClr val="tx2">
                    <a:lumMod val="50000"/>
                  </a:schemeClr>
                </a:solidFill>
                <a:latin typeface="Chalkboard"/>
                <a:cs typeface="Chalkboard"/>
                <a:hlinkClick r:id="rId2" action="ppaction://hlinkfile"/>
              </a:rPr>
              <a:t>, https://gtlcenter.org/sites/default/files/Educator-Resilience-Trauma-Informed-Self-Care-Self-Assessment.pdf-</a:t>
            </a:r>
            <a:r>
              <a:rPr lang="en-US" sz="1050" dirty="0">
                <a:solidFill>
                  <a:schemeClr val="tx2">
                    <a:lumMod val="50000"/>
                  </a:schemeClr>
                </a:solidFill>
                <a:latin typeface="Chalkboard"/>
                <a:cs typeface="Chalkboard"/>
              </a:rPr>
              <a:t>Trauma-Informed-Self-Care-Self-Assessment.pdf</a:t>
            </a:r>
          </a:p>
        </p:txBody>
      </p:sp>
      <p:sp>
        <p:nvSpPr>
          <p:cNvPr id="6" name="Rectangle 5"/>
          <p:cNvSpPr/>
          <p:nvPr/>
        </p:nvSpPr>
        <p:spPr>
          <a:xfrm>
            <a:off x="1905000" y="685800"/>
            <a:ext cx="5993266" cy="646331"/>
          </a:xfrm>
          <a:prstGeom prst="rect">
            <a:avLst/>
          </a:prstGeom>
        </p:spPr>
        <p:txBody>
          <a:bodyPr wrap="square">
            <a:spAutoFit/>
          </a:bodyPr>
          <a:lstStyle/>
          <a:p>
            <a:pPr algn="ctr"/>
            <a:r>
              <a:rPr lang="en-US" sz="3600" b="1" dirty="0">
                <a:solidFill>
                  <a:srgbClr val="C00000"/>
                </a:solidFill>
                <a:latin typeface="Eras Medium ITC" panose="020B0602030504020804" pitchFamily="34" charset="0"/>
                <a:ea typeface="Batang" panose="02030600000101010101" pitchFamily="18" charset="-127"/>
              </a:rPr>
              <a:t>Key Resilience Factors </a:t>
            </a:r>
          </a:p>
        </p:txBody>
      </p:sp>
      <p:sp>
        <p:nvSpPr>
          <p:cNvPr id="7" name="Rectangle 6"/>
          <p:cNvSpPr/>
          <p:nvPr/>
        </p:nvSpPr>
        <p:spPr>
          <a:xfrm>
            <a:off x="1143000" y="685800"/>
            <a:ext cx="7543800" cy="1261884"/>
          </a:xfrm>
          <a:prstGeom prst="rect">
            <a:avLst/>
          </a:prstGeom>
        </p:spPr>
        <p:txBody>
          <a:bodyPr wrap="square">
            <a:spAutoFit/>
          </a:bodyPr>
          <a:lstStyle/>
          <a:p>
            <a:pPr lvl="0"/>
            <a:endParaRPr lang="en-US" b="1" dirty="0">
              <a:solidFill>
                <a:schemeClr val="tx2">
                  <a:lumMod val="50000"/>
                </a:schemeClr>
              </a:solidFill>
              <a:latin typeface="Eras Medium ITC" panose="020B0602030504020804" pitchFamily="34" charset="0"/>
              <a:ea typeface="Batang" panose="02030600000101010101" pitchFamily="18" charset="-127"/>
            </a:endParaRPr>
          </a:p>
          <a:p>
            <a:pPr lvl="0"/>
            <a:endParaRPr lang="en-US" b="1" dirty="0">
              <a:solidFill>
                <a:srgbClr val="04617B"/>
              </a:solidFill>
              <a:latin typeface="Perpetua Titling MT"/>
              <a:ea typeface="Batang" panose="02030600000101010101" pitchFamily="18" charset="-127"/>
              <a:cs typeface="Perpetua Titling MT"/>
            </a:endParaRPr>
          </a:p>
          <a:p>
            <a:pPr lvl="0"/>
            <a:r>
              <a:rPr lang="en-US" sz="2000" b="1" dirty="0">
                <a:solidFill>
                  <a:srgbClr val="04617B"/>
                </a:solidFill>
                <a:latin typeface="Chalkboard SE Regular"/>
                <a:ea typeface="Batang" panose="02030600000101010101" pitchFamily="18" charset="-127"/>
                <a:cs typeface="Chalkboard SE Regular"/>
              </a:rPr>
              <a:t>Common factors associated with resilience in the face of adversity and trauma include</a:t>
            </a:r>
            <a:r>
              <a:rPr lang="en-US" b="1" dirty="0">
                <a:solidFill>
                  <a:srgbClr val="04617B"/>
                </a:solidFill>
                <a:latin typeface="Chalkboard SE Regular"/>
                <a:ea typeface="Batang" panose="02030600000101010101" pitchFamily="18" charset="-127"/>
                <a:cs typeface="Chalkboard SE Regular"/>
              </a:rPr>
              <a:t>:</a:t>
            </a:r>
            <a:r>
              <a:rPr lang="en-US" dirty="0">
                <a:solidFill>
                  <a:srgbClr val="04617B"/>
                </a:solidFill>
                <a:latin typeface="Chalkboard SE Regular"/>
                <a:cs typeface="Chalkboard SE Regular"/>
              </a:rPr>
              <a:t> </a:t>
            </a:r>
          </a:p>
        </p:txBody>
      </p:sp>
      <p:sp>
        <p:nvSpPr>
          <p:cNvPr id="2" name="TextBox 1"/>
          <p:cNvSpPr txBox="1"/>
          <p:nvPr/>
        </p:nvSpPr>
        <p:spPr>
          <a:xfrm>
            <a:off x="533400" y="0"/>
            <a:ext cx="8153400" cy="2400658"/>
          </a:xfrm>
          <a:prstGeom prst="rect">
            <a:avLst/>
          </a:prstGeom>
          <a:noFill/>
        </p:spPr>
        <p:txBody>
          <a:bodyPr wrap="square" rtlCol="0">
            <a:spAutoFit/>
          </a:bodyPr>
          <a:lstStyle/>
          <a:p>
            <a:endParaRPr lang="en-US" sz="1400" dirty="0">
              <a:solidFill>
                <a:schemeClr val="accent1">
                  <a:lumMod val="50000"/>
                </a:schemeClr>
              </a:solidFill>
              <a:latin typeface="Chalkboard SE Regular"/>
              <a:cs typeface="Chalkboard SE Regular"/>
            </a:endParaRPr>
          </a:p>
          <a:p>
            <a:r>
              <a:rPr lang="en-US" sz="2400" dirty="0">
                <a:solidFill>
                  <a:schemeClr val="accent1">
                    <a:lumMod val="50000"/>
                  </a:schemeClr>
                </a:solidFill>
                <a:latin typeface="Chalkboard SE Regular"/>
                <a:cs typeface="Chalkboard SE Regular"/>
              </a:rPr>
              <a:t>Take Care of Yourselves:</a:t>
            </a:r>
          </a:p>
          <a:p>
            <a:endParaRPr lang="en-US" sz="800" dirty="0">
              <a:solidFill>
                <a:schemeClr val="accent1">
                  <a:lumMod val="50000"/>
                </a:schemeClr>
              </a:solidFill>
              <a:latin typeface="Chalkboard SE Regular"/>
              <a:cs typeface="Chalkboard SE Regular"/>
            </a:endParaRPr>
          </a:p>
          <a:p>
            <a:endParaRPr lang="en-US" sz="800" dirty="0">
              <a:solidFill>
                <a:schemeClr val="accent1">
                  <a:lumMod val="50000"/>
                </a:schemeClr>
              </a:solidFill>
              <a:latin typeface="Chalkboard SE Regular"/>
              <a:cs typeface="Chalkboard SE Regular"/>
            </a:endParaRPr>
          </a:p>
          <a:p>
            <a:endParaRPr lang="en-US" sz="800" dirty="0">
              <a:solidFill>
                <a:schemeClr val="accent1">
                  <a:lumMod val="50000"/>
                </a:schemeClr>
              </a:solidFill>
              <a:latin typeface="Chalkboard SE Regular"/>
              <a:cs typeface="Chalkboard SE Regular"/>
            </a:endParaRPr>
          </a:p>
          <a:p>
            <a:endParaRPr lang="en-US" sz="2400" dirty="0">
              <a:solidFill>
                <a:schemeClr val="accent1">
                  <a:lumMod val="50000"/>
                </a:schemeClr>
              </a:solidFill>
              <a:latin typeface="Chalkboard SE Regular"/>
              <a:cs typeface="Chalkboard SE Regular"/>
            </a:endParaRPr>
          </a:p>
          <a:p>
            <a:endParaRPr lang="en-US" sz="800" dirty="0">
              <a:solidFill>
                <a:schemeClr val="accent1">
                  <a:lumMod val="50000"/>
                </a:schemeClr>
              </a:solidFill>
              <a:latin typeface="Chalkboard SE Regular"/>
              <a:cs typeface="Chalkboard SE Regular"/>
            </a:endParaRPr>
          </a:p>
          <a:p>
            <a:endParaRPr lang="en-US" sz="800" dirty="0">
              <a:solidFill>
                <a:schemeClr val="accent1">
                  <a:lumMod val="50000"/>
                </a:schemeClr>
              </a:solidFill>
              <a:latin typeface="Chalkboard SE Regular"/>
              <a:cs typeface="Chalkboard SE Regular"/>
            </a:endParaRPr>
          </a:p>
          <a:p>
            <a:endParaRPr lang="en-US" sz="800" dirty="0">
              <a:solidFill>
                <a:schemeClr val="accent1">
                  <a:lumMod val="50000"/>
                </a:schemeClr>
              </a:solidFill>
              <a:latin typeface="Chalkboard SE Regular"/>
              <a:cs typeface="Chalkboard SE Regular"/>
            </a:endParaRPr>
          </a:p>
          <a:p>
            <a:endParaRPr lang="en-US" sz="800" dirty="0">
              <a:latin typeface="Chalkboard SE Regular"/>
              <a:cs typeface="Chalkboard SE Regular"/>
            </a:endParaRPr>
          </a:p>
          <a:p>
            <a:endParaRPr lang="en-US" sz="800" dirty="0">
              <a:latin typeface="Chalkboard SE Regular"/>
              <a:cs typeface="Chalkboard SE Regular"/>
            </a:endParaRPr>
          </a:p>
          <a:p>
            <a:pPr marL="228600" indent="-228600">
              <a:buFont typeface="Arial"/>
              <a:buChar char="•"/>
            </a:pPr>
            <a:endParaRPr lang="en-US" sz="800" dirty="0">
              <a:latin typeface="Chalkboard SE Regular"/>
              <a:cs typeface="Chalkboard SE Regular"/>
            </a:endParaRPr>
          </a:p>
          <a:p>
            <a:pPr marL="228600" indent="-228600">
              <a:buFont typeface="Arial"/>
              <a:buChar char="•"/>
            </a:pPr>
            <a:endParaRPr lang="en-US" sz="800" dirty="0">
              <a:latin typeface="Chalkboard SE Regular"/>
              <a:cs typeface="Chalkboard SE Regular"/>
            </a:endParaRPr>
          </a:p>
          <a:p>
            <a:endParaRPr lang="en-US" sz="800" dirty="0">
              <a:latin typeface="Chalkboard SE Regular"/>
              <a:cs typeface="Chalkboard SE Regular"/>
            </a:endParaRPr>
          </a:p>
        </p:txBody>
      </p:sp>
    </p:spTree>
    <p:extLst>
      <p:ext uri="{BB962C8B-B14F-4D97-AF65-F5344CB8AC3E}">
        <p14:creationId xmlns:p14="http://schemas.microsoft.com/office/powerpoint/2010/main" val="426874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8153400" cy="685800"/>
          </a:xfrm>
        </p:spPr>
        <p:txBody>
          <a:bodyPr>
            <a:normAutofit fontScale="90000"/>
          </a:bodyPr>
          <a:lstStyle/>
          <a:p>
            <a:r>
              <a:rPr lang="en-US" sz="3100" b="1" dirty="0">
                <a:solidFill>
                  <a:srgbClr val="170082"/>
                </a:solidFill>
                <a:latin typeface="Optima"/>
                <a:cs typeface="Optima"/>
              </a:rPr>
              <a:t>Building Resilience, Preventing Burnout</a:t>
            </a:r>
            <a:r>
              <a:rPr lang="en-US" sz="2000" dirty="0">
                <a:solidFill>
                  <a:srgbClr val="170082"/>
                </a:solidFill>
                <a:latin typeface="Optima"/>
                <a:cs typeface="Optima"/>
              </a:rPr>
              <a:t/>
            </a:r>
            <a:br>
              <a:rPr lang="en-US" sz="2000" dirty="0">
                <a:solidFill>
                  <a:srgbClr val="170082"/>
                </a:solidFill>
                <a:latin typeface="Optima"/>
                <a:cs typeface="Optima"/>
              </a:rPr>
            </a:br>
            <a:r>
              <a:rPr lang="en-US" sz="2000" dirty="0">
                <a:solidFill>
                  <a:srgbClr val="170082"/>
                </a:solidFill>
                <a:latin typeface="Optima"/>
                <a:cs typeface="Optima"/>
              </a:rPr>
              <a:t>by Elena Aguilar</a:t>
            </a:r>
            <a:r>
              <a:rPr lang="en-US" sz="2000" dirty="0">
                <a:solidFill>
                  <a:srgbClr val="170082"/>
                </a:solidFill>
              </a:rPr>
              <a:t/>
            </a:r>
            <a:br>
              <a:rPr lang="en-US" sz="2000" dirty="0">
                <a:solidFill>
                  <a:srgbClr val="170082"/>
                </a:solidFill>
              </a:rPr>
            </a:br>
            <a:r>
              <a:rPr lang="en-US" sz="1200" dirty="0">
                <a:solidFill>
                  <a:srgbClr val="170082"/>
                </a:solidFill>
              </a:rPr>
              <a:t/>
            </a:r>
            <a:br>
              <a:rPr lang="en-US" sz="1200" dirty="0">
                <a:solidFill>
                  <a:srgbClr val="170082"/>
                </a:solidFill>
              </a:rPr>
            </a:br>
            <a:endParaRPr lang="en-US" sz="2000" dirty="0">
              <a:solidFill>
                <a:srgbClr val="170082"/>
              </a:solidFill>
            </a:endParaRPr>
          </a:p>
        </p:txBody>
      </p:sp>
      <p:sp>
        <p:nvSpPr>
          <p:cNvPr id="3" name="Content Placeholder 2"/>
          <p:cNvSpPr>
            <a:spLocks noGrp="1"/>
          </p:cNvSpPr>
          <p:nvPr>
            <p:ph idx="1"/>
          </p:nvPr>
        </p:nvSpPr>
        <p:spPr>
          <a:xfrm>
            <a:off x="381000" y="838200"/>
            <a:ext cx="8305800" cy="5410200"/>
          </a:xfrm>
        </p:spPr>
        <p:txBody>
          <a:bodyPr>
            <a:noAutofit/>
          </a:bodyPr>
          <a:lstStyle/>
          <a:p>
            <a:r>
              <a:rPr lang="en-US" sz="1500" dirty="0">
                <a:solidFill>
                  <a:srgbClr val="170082"/>
                </a:solidFill>
                <a:latin typeface="canada-type-gibson"/>
              </a:rPr>
              <a:t>1</a:t>
            </a:r>
            <a:r>
              <a:rPr lang="en-US" sz="1500" b="1" dirty="0">
                <a:solidFill>
                  <a:srgbClr val="170082"/>
                </a:solidFill>
                <a:latin typeface="canada-type-gibson"/>
              </a:rPr>
              <a:t>. </a:t>
            </a:r>
            <a:r>
              <a:rPr lang="en-US" sz="1500" b="1" dirty="0">
                <a:solidFill>
                  <a:srgbClr val="170082"/>
                </a:solidFill>
                <a:latin typeface="Optima"/>
                <a:cs typeface="Optima"/>
              </a:rPr>
              <a:t>Care for your body</a:t>
            </a:r>
            <a:r>
              <a:rPr lang="en-US" sz="1500" dirty="0">
                <a:solidFill>
                  <a:srgbClr val="170082"/>
                </a:solidFill>
                <a:latin typeface="Optima"/>
                <a:cs typeface="Optima"/>
              </a:rPr>
              <a:t>. Prioritize sleep above all else. Aim for eight hours a night. There are many connections between sleep and emotional wellness. Eat nutritious food. Move your body. </a:t>
            </a:r>
          </a:p>
          <a:p>
            <a:pPr marL="0" indent="0">
              <a:buNone/>
            </a:pPr>
            <a:endParaRPr lang="en-US" sz="800" dirty="0">
              <a:solidFill>
                <a:srgbClr val="170082"/>
              </a:solidFill>
              <a:latin typeface="Optima"/>
              <a:cs typeface="Optima"/>
            </a:endParaRPr>
          </a:p>
          <a:p>
            <a:r>
              <a:rPr lang="en-US" sz="1500" dirty="0">
                <a:solidFill>
                  <a:srgbClr val="170082"/>
                </a:solidFill>
                <a:latin typeface="Optima"/>
                <a:cs typeface="Optima"/>
              </a:rPr>
              <a:t>2</a:t>
            </a:r>
            <a:r>
              <a:rPr lang="en-US" sz="1500" b="1" dirty="0">
                <a:solidFill>
                  <a:srgbClr val="170082"/>
                </a:solidFill>
                <a:latin typeface="Optima"/>
                <a:cs typeface="Optima"/>
              </a:rPr>
              <a:t>. Carve out downtime and honor it </a:t>
            </a:r>
            <a:r>
              <a:rPr lang="en-US" sz="1500" dirty="0">
                <a:solidFill>
                  <a:srgbClr val="170082"/>
                </a:solidFill>
                <a:latin typeface="Optima"/>
                <a:cs typeface="Optima"/>
              </a:rPr>
              <a:t>religiously. Make sure you take at least one weekend day off. During the week, be sure to stop working by 8 pm. You need to rest. Working yourself to the bone or martyring yourself to the cause is useless. It won’t ultimately serve you or your students.</a:t>
            </a:r>
          </a:p>
          <a:p>
            <a:endParaRPr lang="en-US" sz="800" dirty="0">
              <a:solidFill>
                <a:srgbClr val="170082"/>
              </a:solidFill>
              <a:latin typeface="Optima"/>
              <a:cs typeface="Optima"/>
            </a:endParaRPr>
          </a:p>
          <a:p>
            <a:r>
              <a:rPr lang="en-US" sz="1500" dirty="0">
                <a:solidFill>
                  <a:srgbClr val="170082"/>
                </a:solidFill>
                <a:latin typeface="Optima"/>
                <a:cs typeface="Optima"/>
              </a:rPr>
              <a:t>3.</a:t>
            </a:r>
            <a:r>
              <a:rPr lang="en-US" sz="1500" b="1" dirty="0">
                <a:solidFill>
                  <a:srgbClr val="170082"/>
                </a:solidFill>
                <a:latin typeface="Optima"/>
                <a:cs typeface="Optima"/>
              </a:rPr>
              <a:t> Build in micro-moments of renewal during the day.</a:t>
            </a:r>
            <a:r>
              <a:rPr lang="en-US" sz="1500" dirty="0">
                <a:solidFill>
                  <a:srgbClr val="170082"/>
                </a:solidFill>
                <a:latin typeface="Optima"/>
                <a:cs typeface="Optima"/>
              </a:rPr>
              <a:t> Every hour, or at least a couple times a day, sit still for one minute. Close your eyes. Imagine all your stress draining out of the palms of your hands and the soles of your feet.</a:t>
            </a:r>
          </a:p>
          <a:p>
            <a:endParaRPr lang="en-US" sz="800" dirty="0">
              <a:solidFill>
                <a:srgbClr val="333333"/>
              </a:solidFill>
              <a:latin typeface="Optima"/>
              <a:cs typeface="Optima"/>
            </a:endParaRPr>
          </a:p>
          <a:p>
            <a:r>
              <a:rPr lang="en-US" sz="1500" dirty="0">
                <a:solidFill>
                  <a:srgbClr val="333333"/>
                </a:solidFill>
                <a:latin typeface="Optima"/>
                <a:cs typeface="Optima"/>
              </a:rPr>
              <a:t>4. </a:t>
            </a:r>
            <a:r>
              <a:rPr lang="en-US" sz="1500" b="1" dirty="0">
                <a:solidFill>
                  <a:srgbClr val="0000FF"/>
                </a:solidFill>
                <a:latin typeface="Optima"/>
                <a:cs typeface="Optima"/>
              </a:rPr>
              <a:t>Cultivate realistic optimism</a:t>
            </a:r>
            <a:r>
              <a:rPr lang="en-US" sz="1500" b="1" dirty="0">
                <a:solidFill>
                  <a:srgbClr val="333333"/>
                </a:solidFill>
                <a:latin typeface="Optima"/>
                <a:cs typeface="Optima"/>
              </a:rPr>
              <a:t>.</a:t>
            </a:r>
            <a:r>
              <a:rPr lang="en-US" sz="1500" dirty="0">
                <a:solidFill>
                  <a:srgbClr val="170082"/>
                </a:solidFill>
                <a:latin typeface="Optima"/>
                <a:cs typeface="Optima"/>
              </a:rPr>
              <a:t> Resilient people are optimistic. Remember that challenge and struggle are temporary, not permanent. Being optimistic has nothing to do with being a Pollyanna or denying reality. It’s about holding to the belief that positive change is always possible. It’s about seeing the glass as half full </a:t>
            </a:r>
            <a:r>
              <a:rPr lang="en-US" sz="1500" i="1" dirty="0">
                <a:solidFill>
                  <a:srgbClr val="170082"/>
                </a:solidFill>
                <a:latin typeface="Optima"/>
                <a:cs typeface="Optima"/>
              </a:rPr>
              <a:t>and</a:t>
            </a:r>
            <a:r>
              <a:rPr lang="en-US" sz="1500" dirty="0">
                <a:solidFill>
                  <a:srgbClr val="170082"/>
                </a:solidFill>
                <a:latin typeface="Optima"/>
                <a:cs typeface="Optima"/>
              </a:rPr>
              <a:t> half empty.</a:t>
            </a:r>
          </a:p>
          <a:p>
            <a:endParaRPr lang="en-US" sz="800" dirty="0">
              <a:solidFill>
                <a:srgbClr val="170082"/>
              </a:solidFill>
              <a:latin typeface="Optima"/>
              <a:cs typeface="Optima"/>
            </a:endParaRPr>
          </a:p>
          <a:p>
            <a:r>
              <a:rPr lang="en-US" sz="1500" dirty="0">
                <a:solidFill>
                  <a:srgbClr val="170082"/>
                </a:solidFill>
                <a:latin typeface="Optima"/>
                <a:cs typeface="Optima"/>
              </a:rPr>
              <a:t>5</a:t>
            </a:r>
            <a:r>
              <a:rPr lang="en-US" sz="1500" b="1" dirty="0">
                <a:solidFill>
                  <a:srgbClr val="170082"/>
                </a:solidFill>
                <a:latin typeface="Optima"/>
                <a:cs typeface="Optima"/>
              </a:rPr>
              <a:t>. Hold a growth mindset.</a:t>
            </a:r>
            <a:r>
              <a:rPr lang="en-US" sz="1500" dirty="0">
                <a:solidFill>
                  <a:srgbClr val="170082"/>
                </a:solidFill>
                <a:latin typeface="Optima"/>
                <a:cs typeface="Optima"/>
              </a:rPr>
              <a:t> Whatever the challenge is that you’re facing—and for teachers there are endless challenges—ask yourself, “What can I learn from this?” This question puts you in a learner mindset and reminds you that you can always learn. Just because you can’t do something today doesn’t mean you won’t be able to do it next week.</a:t>
            </a:r>
          </a:p>
          <a:p>
            <a:endParaRPr lang="en-US" sz="800" dirty="0">
              <a:solidFill>
                <a:srgbClr val="170082"/>
              </a:solidFill>
              <a:latin typeface="Optima"/>
              <a:cs typeface="Optima"/>
            </a:endParaRPr>
          </a:p>
          <a:p>
            <a:r>
              <a:rPr lang="en-US" sz="1500" dirty="0">
                <a:solidFill>
                  <a:srgbClr val="170082"/>
                </a:solidFill>
                <a:latin typeface="Optima"/>
                <a:cs typeface="Optima"/>
              </a:rPr>
              <a:t>6. </a:t>
            </a:r>
            <a:r>
              <a:rPr lang="en-US" sz="1500" b="1" dirty="0">
                <a:solidFill>
                  <a:srgbClr val="170082"/>
                </a:solidFill>
                <a:latin typeface="Optima"/>
                <a:cs typeface="Optima"/>
              </a:rPr>
              <a:t>Anchor in your why.</a:t>
            </a:r>
            <a:r>
              <a:rPr lang="en-US" sz="1500" dirty="0">
                <a:solidFill>
                  <a:srgbClr val="170082"/>
                </a:solidFill>
                <a:latin typeface="Optima"/>
                <a:cs typeface="Optima"/>
              </a:rPr>
              <a:t> Resilient people are driven by purpose. Why are you teaching? What do you want your legacy to be? What motivates you to get up every day? Get clear on your why and use it as an anchor.</a:t>
            </a:r>
          </a:p>
        </p:txBody>
      </p:sp>
    </p:spTree>
    <p:extLst>
      <p:ext uri="{BB962C8B-B14F-4D97-AF65-F5344CB8AC3E}">
        <p14:creationId xmlns:p14="http://schemas.microsoft.com/office/powerpoint/2010/main" val="954042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228600"/>
            <a:ext cx="8229600" cy="5592763"/>
          </a:xfrm>
        </p:spPr>
        <p:txBody>
          <a:bodyPr>
            <a:noAutofit/>
          </a:bodyPr>
          <a:lstStyle/>
          <a:p>
            <a:pPr marL="0" indent="0">
              <a:buNone/>
            </a:pPr>
            <a:endParaRPr lang="en-US" sz="800" dirty="0">
              <a:solidFill>
                <a:srgbClr val="170082"/>
              </a:solidFill>
              <a:latin typeface="Optima"/>
              <a:cs typeface="Optima"/>
            </a:endParaRPr>
          </a:p>
          <a:p>
            <a:r>
              <a:rPr lang="en-US" sz="1500" dirty="0">
                <a:solidFill>
                  <a:srgbClr val="170082"/>
                </a:solidFill>
                <a:latin typeface="Optima"/>
                <a:cs typeface="Optima"/>
              </a:rPr>
              <a:t>7. </a:t>
            </a:r>
            <a:r>
              <a:rPr lang="en-US" sz="1500" b="1" dirty="0">
                <a:solidFill>
                  <a:srgbClr val="170082"/>
                </a:solidFill>
                <a:latin typeface="Optima"/>
                <a:cs typeface="Optima"/>
              </a:rPr>
              <a:t>Be patient</a:t>
            </a:r>
            <a:r>
              <a:rPr lang="en-US" sz="1500" dirty="0">
                <a:solidFill>
                  <a:srgbClr val="170082"/>
                </a:solidFill>
                <a:latin typeface="Optima"/>
                <a:cs typeface="Optima"/>
              </a:rPr>
              <a:t>. Patience is a disposition of the resilient. Be patient with yourself, your students, your colleagues, and your administrators. Patience has nothing to do with complacency, it’s just an acceptance that we aren’t the master rulers of time and all things and that we can only do what we can do.</a:t>
            </a:r>
          </a:p>
          <a:p>
            <a:endParaRPr lang="en-US" sz="800" dirty="0">
              <a:solidFill>
                <a:srgbClr val="170082"/>
              </a:solidFill>
              <a:latin typeface="Optima"/>
              <a:cs typeface="Optima"/>
            </a:endParaRPr>
          </a:p>
          <a:p>
            <a:r>
              <a:rPr lang="en-US" sz="1500" dirty="0">
                <a:solidFill>
                  <a:srgbClr val="170082"/>
                </a:solidFill>
                <a:latin typeface="Optima"/>
                <a:cs typeface="Optima"/>
              </a:rPr>
              <a:t>8. </a:t>
            </a:r>
            <a:r>
              <a:rPr lang="en-US" sz="1500" b="1" dirty="0">
                <a:solidFill>
                  <a:srgbClr val="170082"/>
                </a:solidFill>
                <a:latin typeface="Optima"/>
                <a:cs typeface="Optima"/>
              </a:rPr>
              <a:t>Have tea or coffee with a colleague </a:t>
            </a:r>
            <a:r>
              <a:rPr lang="en-US" sz="1500" b="1" dirty="0" smtClean="0">
                <a:solidFill>
                  <a:srgbClr val="170082"/>
                </a:solidFill>
                <a:latin typeface="Optima"/>
                <a:cs typeface="Optima"/>
              </a:rPr>
              <a:t>[virtually</a:t>
            </a:r>
            <a:r>
              <a:rPr lang="en-US" sz="1500" b="1" dirty="0">
                <a:solidFill>
                  <a:srgbClr val="170082"/>
                </a:solidFill>
                <a:latin typeface="Optima"/>
                <a:cs typeface="Optima"/>
              </a:rPr>
              <a:t>]</a:t>
            </a:r>
            <a:r>
              <a:rPr lang="en-US" sz="1500" dirty="0">
                <a:solidFill>
                  <a:srgbClr val="170082"/>
                </a:solidFill>
                <a:latin typeface="Optima"/>
                <a:cs typeface="Optima"/>
              </a:rPr>
              <a:t>. Build your community. In moments of stress, those who thrive are those who strengthen relationships with others.</a:t>
            </a:r>
          </a:p>
          <a:p>
            <a:endParaRPr lang="en-US" sz="800" dirty="0">
              <a:solidFill>
                <a:srgbClr val="170082"/>
              </a:solidFill>
              <a:latin typeface="Optima"/>
              <a:cs typeface="Optima"/>
            </a:endParaRPr>
          </a:p>
          <a:p>
            <a:r>
              <a:rPr lang="en-US" sz="1500" dirty="0">
                <a:solidFill>
                  <a:srgbClr val="170082"/>
                </a:solidFill>
                <a:latin typeface="Optima"/>
                <a:cs typeface="Optima"/>
              </a:rPr>
              <a:t>9. </a:t>
            </a:r>
            <a:r>
              <a:rPr lang="en-US" sz="1500" b="1" dirty="0">
                <a:solidFill>
                  <a:srgbClr val="170082"/>
                </a:solidFill>
                <a:latin typeface="Optima"/>
                <a:cs typeface="Optima"/>
              </a:rPr>
              <a:t>Learn to see what you’re doing well.</a:t>
            </a:r>
            <a:r>
              <a:rPr lang="en-US" sz="1500" dirty="0">
                <a:solidFill>
                  <a:srgbClr val="170082"/>
                </a:solidFill>
                <a:latin typeface="Optima"/>
                <a:cs typeface="Optima"/>
              </a:rPr>
              <a:t> When we get exhausted, and when we’re trying really hard to do something well, we have a hard time seeing what’s working. Maybe you have an instructional coach, mentor, or administrator who helps you with this, but it’s equally important for you to hone your ability to spot your own successes. After all, you’re the only one watching you every day. Spend a day being your own best friend, ban your critical self-talk from uttering a word all day, and spend the day narrating your successes: “You got your first-period class focused on the ‘Do Now’ within 30 seconds! You weren’t triggered by Johnny’s attitude! You ate breakfast!”</a:t>
            </a:r>
          </a:p>
          <a:p>
            <a:endParaRPr lang="en-US" sz="800" dirty="0">
              <a:solidFill>
                <a:srgbClr val="170082"/>
              </a:solidFill>
              <a:latin typeface="Optima"/>
              <a:cs typeface="Optima"/>
            </a:endParaRPr>
          </a:p>
          <a:p>
            <a:r>
              <a:rPr lang="en-US" sz="1500" dirty="0">
                <a:solidFill>
                  <a:srgbClr val="170082"/>
                </a:solidFill>
                <a:latin typeface="Optima"/>
                <a:cs typeface="Optima"/>
              </a:rPr>
              <a:t>10. </a:t>
            </a:r>
            <a:r>
              <a:rPr lang="en-US" sz="1500" b="1" dirty="0">
                <a:solidFill>
                  <a:srgbClr val="170082"/>
                </a:solidFill>
                <a:latin typeface="Optima"/>
                <a:cs typeface="Optima"/>
              </a:rPr>
              <a:t>Ask for help</a:t>
            </a:r>
            <a:r>
              <a:rPr lang="en-US" sz="1500" dirty="0">
                <a:solidFill>
                  <a:srgbClr val="170082"/>
                </a:solidFill>
                <a:latin typeface="Optima"/>
                <a:cs typeface="Optima"/>
              </a:rPr>
              <a:t>. When you’re really struggling, ask colleagues, friends, neighbors, supervisors, mentors, coaches, and partners for help. Ask for all the kinds of help you need. Tell people you’re having a hard time. Keep asking until you get what you need. And if you’re ever in doubt, even the tiniest bit, about your mental or physical well-being, please seek professional help. Rates of depression and anxiety among teachers are higher than in the general public. Teaching is extremely stressful. If in doubt, get help.</a:t>
            </a:r>
          </a:p>
          <a:p>
            <a:endParaRPr lang="en-US" sz="1500" dirty="0">
              <a:solidFill>
                <a:srgbClr val="170082"/>
              </a:solidFill>
              <a:latin typeface="canada-type-gibson"/>
            </a:endParaRPr>
          </a:p>
          <a:p>
            <a:pPr marL="0" indent="0">
              <a:buNone/>
            </a:pPr>
            <a:r>
              <a:rPr lang="en-US" sz="1500" dirty="0">
                <a:solidFill>
                  <a:srgbClr val="170082"/>
                </a:solidFill>
              </a:rPr>
              <a:t>   Lucas Educational Foundation</a:t>
            </a:r>
          </a:p>
          <a:p>
            <a:pPr marL="0" indent="0">
              <a:buNone/>
            </a:pPr>
            <a:r>
              <a:rPr lang="en-US" sz="1500" dirty="0">
                <a:solidFill>
                  <a:srgbClr val="170082"/>
                </a:solidFill>
              </a:rPr>
              <a:t>   Teacher Wellness, (Edited version), October 17, 2017</a:t>
            </a:r>
          </a:p>
          <a:p>
            <a:pPr marL="0" indent="0">
              <a:buNone/>
            </a:pPr>
            <a:r>
              <a:rPr lang="en-US" sz="1500" dirty="0">
                <a:hlinkClick r:id="rId2" action="ppaction://hlinkfile"/>
              </a:rPr>
              <a:t>https://www.edutopia.org/article/building-resilience-preventing-burnout</a:t>
            </a:r>
            <a:endParaRPr lang="en-US" sz="1500" dirty="0"/>
          </a:p>
        </p:txBody>
      </p:sp>
    </p:spTree>
    <p:extLst>
      <p:ext uri="{BB962C8B-B14F-4D97-AF65-F5344CB8AC3E}">
        <p14:creationId xmlns:p14="http://schemas.microsoft.com/office/powerpoint/2010/main" val="696176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41300400"/>
            <a:ext cx="4572000" cy="10679847"/>
          </a:xfrm>
          <a:prstGeom prst="rect">
            <a:avLst/>
          </a:prstGeom>
        </p:spPr>
        <p:txBody>
          <a:bodyPr>
            <a:spAutoFit/>
          </a:bodyPr>
          <a:lstStyle/>
          <a:p>
            <a:pPr algn="ctr"/>
            <a:endParaRPr lang="en-US" sz="2000" dirty="0">
              <a:solidFill>
                <a:schemeClr val="accent1">
                  <a:lumMod val="75000"/>
                </a:schemeClr>
              </a:solidFill>
              <a:latin typeface="Palatino Linotype" panose="02040502050505030304" pitchFamily="18" charset="0"/>
            </a:endParaRPr>
          </a:p>
          <a:p>
            <a:r>
              <a:rPr lang="en-US" sz="2000" dirty="0">
                <a:solidFill>
                  <a:schemeClr val="accent1">
                    <a:lumMod val="75000"/>
                  </a:schemeClr>
                </a:solidFill>
                <a:latin typeface="Palatino Linotype" panose="02040502050505030304" pitchFamily="18" charset="0"/>
              </a:rPr>
              <a:t>The virus that causes COVID-19 most </a:t>
            </a:r>
            <a:r>
              <a:rPr lang="en-US" sz="2000" dirty="0">
                <a:solidFill>
                  <a:srgbClr val="FF0000"/>
                </a:solidFill>
                <a:latin typeface="Palatino Linotype" panose="02040502050505030304" pitchFamily="18" charset="0"/>
              </a:rPr>
              <a:t>commonly spreads between people </a:t>
            </a:r>
            <a:r>
              <a:rPr lang="en-US" sz="2000" dirty="0">
                <a:solidFill>
                  <a:schemeClr val="accent1">
                    <a:lumMod val="75000"/>
                  </a:schemeClr>
                </a:solidFill>
                <a:latin typeface="Palatino Linotype" panose="02040502050505030304" pitchFamily="18" charset="0"/>
              </a:rPr>
              <a:t>who are in close contact with one another (</a:t>
            </a:r>
            <a:r>
              <a:rPr lang="en-US" sz="2000" b="1" dirty="0">
                <a:solidFill>
                  <a:schemeClr val="accent1">
                    <a:lumMod val="75000"/>
                  </a:schemeClr>
                </a:solidFill>
                <a:latin typeface="Palatino Linotype" panose="02040502050505030304" pitchFamily="18" charset="0"/>
              </a:rPr>
              <a:t>within </a:t>
            </a:r>
            <a:r>
              <a:rPr lang="en-US" sz="2000" b="1" dirty="0">
                <a:solidFill>
                  <a:srgbClr val="FF0000"/>
                </a:solidFill>
                <a:latin typeface="Palatino Linotype" panose="02040502050505030304" pitchFamily="18" charset="0"/>
              </a:rPr>
              <a:t>about 6 feet, or 2 arm lengths) for a cumulative 15 minutes in 24 hours.</a:t>
            </a:r>
          </a:p>
          <a:p>
            <a:endParaRPr lang="en-US" sz="2000" b="1" dirty="0">
              <a:solidFill>
                <a:schemeClr val="accent1">
                  <a:lumMod val="75000"/>
                </a:schemeClr>
              </a:solidFill>
              <a:latin typeface="Palatino Linotype" panose="02040502050505030304" pitchFamily="18" charset="0"/>
            </a:endParaRPr>
          </a:p>
          <a:p>
            <a:pPr lvl="1"/>
            <a:endParaRPr lang="en-US" sz="2000" dirty="0">
              <a:solidFill>
                <a:schemeClr val="accent1">
                  <a:lumMod val="75000"/>
                </a:schemeClr>
              </a:solidFill>
              <a:latin typeface="Palatino Linotype" panose="02040502050505030304" pitchFamily="18" charset="0"/>
            </a:endParaRPr>
          </a:p>
          <a:p>
            <a:r>
              <a:rPr lang="en-US" sz="2000" dirty="0">
                <a:solidFill>
                  <a:schemeClr val="accent1">
                    <a:lumMod val="75000"/>
                  </a:schemeClr>
                </a:solidFill>
                <a:latin typeface="Palatino Linotype" panose="02040502050505030304" pitchFamily="18" charset="0"/>
              </a:rPr>
              <a:t>It spreads through respiratory </a:t>
            </a:r>
            <a:r>
              <a:rPr lang="en-US" sz="2000" b="1" dirty="0">
                <a:solidFill>
                  <a:srgbClr val="FF0000"/>
                </a:solidFill>
                <a:latin typeface="Palatino Linotype" panose="02040502050505030304" pitchFamily="18" charset="0"/>
              </a:rPr>
              <a:t>droplets or small particles, such as those in aerosols, produced when an infected person coughs, sneezes, sings, talks, or breathes</a:t>
            </a:r>
            <a:r>
              <a:rPr lang="en-US" sz="2000" dirty="0">
                <a:solidFill>
                  <a:srgbClr val="FF0000"/>
                </a:solidFill>
                <a:latin typeface="Palatino Linotype" panose="02040502050505030304" pitchFamily="18" charset="0"/>
              </a:rPr>
              <a:t>.</a:t>
            </a:r>
          </a:p>
          <a:p>
            <a:pPr lvl="1"/>
            <a:r>
              <a:rPr lang="en-US" sz="2000" dirty="0">
                <a:solidFill>
                  <a:schemeClr val="accent1">
                    <a:lumMod val="75000"/>
                  </a:schemeClr>
                </a:solidFill>
                <a:latin typeface="Palatino Linotype" panose="02040502050505030304" pitchFamily="18" charset="0"/>
              </a:rPr>
              <a:t>These </a:t>
            </a:r>
            <a:r>
              <a:rPr lang="en-US" sz="2000" b="1" dirty="0">
                <a:solidFill>
                  <a:schemeClr val="accent1">
                    <a:lumMod val="75000"/>
                  </a:schemeClr>
                </a:solidFill>
                <a:latin typeface="Palatino Linotype" panose="02040502050505030304" pitchFamily="18" charset="0"/>
              </a:rPr>
              <a:t>particles can be inhaled </a:t>
            </a:r>
            <a:r>
              <a:rPr lang="en-US" sz="2000" dirty="0">
                <a:solidFill>
                  <a:schemeClr val="accent1">
                    <a:lumMod val="75000"/>
                  </a:schemeClr>
                </a:solidFill>
                <a:latin typeface="Palatino Linotype" panose="02040502050505030304" pitchFamily="18" charset="0"/>
              </a:rPr>
              <a:t>into the </a:t>
            </a:r>
            <a:r>
              <a:rPr lang="en-US" sz="2000" b="1" dirty="0">
                <a:solidFill>
                  <a:schemeClr val="accent1">
                    <a:lumMod val="75000"/>
                  </a:schemeClr>
                </a:solidFill>
                <a:latin typeface="Palatino Linotype" panose="02040502050505030304" pitchFamily="18" charset="0"/>
              </a:rPr>
              <a:t>nose, mouth, airways, and lungs </a:t>
            </a:r>
            <a:r>
              <a:rPr lang="en-US" sz="2000" dirty="0">
                <a:solidFill>
                  <a:schemeClr val="accent1">
                    <a:lumMod val="75000"/>
                  </a:schemeClr>
                </a:solidFill>
                <a:latin typeface="Palatino Linotype" panose="02040502050505030304" pitchFamily="18" charset="0"/>
              </a:rPr>
              <a:t>and cause </a:t>
            </a:r>
            <a:r>
              <a:rPr lang="en-US" sz="2000" b="1" dirty="0">
                <a:solidFill>
                  <a:schemeClr val="accent1">
                    <a:lumMod val="75000"/>
                  </a:schemeClr>
                </a:solidFill>
                <a:latin typeface="Palatino Linotype" panose="02040502050505030304" pitchFamily="18" charset="0"/>
              </a:rPr>
              <a:t>infection.</a:t>
            </a:r>
            <a:r>
              <a:rPr lang="en-US" sz="2000" dirty="0">
                <a:solidFill>
                  <a:schemeClr val="accent1">
                    <a:lumMod val="75000"/>
                  </a:schemeClr>
                </a:solidFill>
                <a:latin typeface="Palatino Linotype" panose="02040502050505030304" pitchFamily="18" charset="0"/>
              </a:rPr>
              <a:t> </a:t>
            </a:r>
            <a:r>
              <a:rPr lang="en-US" sz="2000" b="1" dirty="0">
                <a:solidFill>
                  <a:schemeClr val="accent1">
                    <a:lumMod val="75000"/>
                  </a:schemeClr>
                </a:solidFill>
                <a:latin typeface="Palatino Linotype" panose="02040502050505030304" pitchFamily="18" charset="0"/>
              </a:rPr>
              <a:t>This is thought to be the main way the virus spreads.</a:t>
            </a:r>
            <a:endParaRPr lang="en-US" sz="2000" dirty="0">
              <a:solidFill>
                <a:schemeClr val="accent1">
                  <a:lumMod val="75000"/>
                </a:schemeClr>
              </a:solidFill>
              <a:latin typeface="Palatino Linotype" panose="02040502050505030304" pitchFamily="18" charset="0"/>
            </a:endParaRPr>
          </a:p>
          <a:p>
            <a:pPr lvl="1"/>
            <a:r>
              <a:rPr lang="en-US" sz="2000" dirty="0">
                <a:solidFill>
                  <a:schemeClr val="accent1">
                    <a:lumMod val="75000"/>
                  </a:schemeClr>
                </a:solidFill>
                <a:latin typeface="Palatino Linotype" panose="02040502050505030304" pitchFamily="18" charset="0"/>
              </a:rPr>
              <a:t>Droplets can also land on surfaces and objects and be transferred by touch. A person may get COVID-19 by </a:t>
            </a:r>
            <a:r>
              <a:rPr lang="en-US" sz="2000" b="1" dirty="0">
                <a:solidFill>
                  <a:schemeClr val="accent1">
                    <a:lumMod val="75000"/>
                  </a:schemeClr>
                </a:solidFill>
                <a:latin typeface="Palatino Linotype" panose="02040502050505030304" pitchFamily="18" charset="0"/>
              </a:rPr>
              <a:t>touching the surface or object that has the virus on it </a:t>
            </a:r>
            <a:r>
              <a:rPr lang="en-US" sz="2000" dirty="0">
                <a:solidFill>
                  <a:schemeClr val="accent1">
                    <a:lumMod val="75000"/>
                  </a:schemeClr>
                </a:solidFill>
                <a:latin typeface="Palatino Linotype" panose="02040502050505030304" pitchFamily="18" charset="0"/>
              </a:rPr>
              <a:t>and then touching their own mouth, nose, or eyes. But, spread from touching surfaces is not thought to be the main way </a:t>
            </a:r>
            <a:r>
              <a:rPr lang="en-US" sz="6400" dirty="0">
                <a:solidFill>
                  <a:schemeClr val="accent1">
                    <a:lumMod val="75000"/>
                  </a:schemeClr>
                </a:solidFill>
                <a:latin typeface="Palatino Linotype" panose="02040502050505030304" pitchFamily="18" charset="0"/>
              </a:rPr>
              <a:t>the virus spreads.</a:t>
            </a:r>
          </a:p>
        </p:txBody>
      </p:sp>
      <p:sp>
        <p:nvSpPr>
          <p:cNvPr id="3" name="Title 2"/>
          <p:cNvSpPr>
            <a:spLocks noGrp="1"/>
          </p:cNvSpPr>
          <p:nvPr>
            <p:ph type="ctrTitle"/>
          </p:nvPr>
        </p:nvSpPr>
        <p:spPr>
          <a:xfrm>
            <a:off x="838200" y="-990600"/>
            <a:ext cx="7772400" cy="2743199"/>
          </a:xfrm>
        </p:spPr>
        <p:txBody>
          <a:bodyPr/>
          <a:lstStyle/>
          <a:p>
            <a:r>
              <a:rPr lang="en-US" sz="1000" i="1" dirty="0" smtClean="0">
                <a:solidFill>
                  <a:srgbClr val="1E14A4"/>
                </a:solidFill>
                <a:latin typeface="Perpetua Titling MT"/>
                <a:cs typeface="Perpetua Titling MT"/>
              </a:rPr>
              <a:t/>
            </a:r>
            <a:br>
              <a:rPr lang="en-US" sz="1000" i="1" dirty="0" smtClean="0">
                <a:solidFill>
                  <a:srgbClr val="1E14A4"/>
                </a:solidFill>
                <a:latin typeface="Perpetua Titling MT"/>
                <a:cs typeface="Perpetua Titling MT"/>
              </a:rPr>
            </a:br>
            <a:r>
              <a:rPr lang="en-US" sz="1000" i="1" dirty="0" smtClean="0">
                <a:solidFill>
                  <a:srgbClr val="1E14A4"/>
                </a:solidFill>
                <a:latin typeface="Perpetua Titling MT"/>
                <a:cs typeface="Perpetua Titling MT"/>
              </a:rPr>
              <a:t/>
            </a:r>
            <a:br>
              <a:rPr lang="en-US" sz="1000" i="1" dirty="0" smtClean="0">
                <a:solidFill>
                  <a:srgbClr val="1E14A4"/>
                </a:solidFill>
                <a:latin typeface="Perpetua Titling MT"/>
                <a:cs typeface="Perpetua Titling MT"/>
              </a:rPr>
            </a:br>
            <a:r>
              <a:rPr lang="en-US" sz="1000" i="1" dirty="0" smtClean="0">
                <a:solidFill>
                  <a:srgbClr val="1E14A4"/>
                </a:solidFill>
                <a:latin typeface="Perpetua Titling MT"/>
                <a:cs typeface="Perpetua Titling MT"/>
              </a:rPr>
              <a:t/>
            </a:r>
            <a:br>
              <a:rPr lang="en-US" sz="1000" i="1" dirty="0" smtClean="0">
                <a:solidFill>
                  <a:srgbClr val="1E14A4"/>
                </a:solidFill>
                <a:latin typeface="Perpetua Titling MT"/>
                <a:cs typeface="Perpetua Titling MT"/>
              </a:rPr>
            </a:br>
            <a:r>
              <a:rPr lang="en-US" i="1" dirty="0" smtClean="0">
                <a:solidFill>
                  <a:srgbClr val="1E14A4"/>
                </a:solidFill>
                <a:latin typeface="Perpetua Titling MT"/>
                <a:cs typeface="Perpetua Titling MT"/>
              </a:rPr>
              <a:t>Final Thoughts</a:t>
            </a:r>
            <a:endParaRPr lang="en-US" i="1" dirty="0">
              <a:solidFill>
                <a:srgbClr val="1E14A4"/>
              </a:solidFill>
              <a:latin typeface="Perpetua Titling MT"/>
              <a:cs typeface="Perpetua Titling MT"/>
            </a:endParaRPr>
          </a:p>
        </p:txBody>
      </p:sp>
      <p:sp>
        <p:nvSpPr>
          <p:cNvPr id="4" name="Subtitle 3"/>
          <p:cNvSpPr>
            <a:spLocks noGrp="1"/>
          </p:cNvSpPr>
          <p:nvPr>
            <p:ph type="subTitle" idx="1"/>
          </p:nvPr>
        </p:nvSpPr>
        <p:spPr>
          <a:xfrm>
            <a:off x="1371600" y="1066800"/>
            <a:ext cx="6934200" cy="5791200"/>
          </a:xfrm>
        </p:spPr>
        <p:txBody>
          <a:bodyPr>
            <a:normAutofit/>
          </a:bodyPr>
          <a:lstStyle/>
          <a:p>
            <a:pPr marL="285750" indent="-285750" algn="l">
              <a:buFont typeface="Wingdings" charset="2"/>
              <a:buChar char="²"/>
            </a:pPr>
            <a:r>
              <a:rPr lang="en-US" sz="1900" dirty="0" smtClean="0">
                <a:solidFill>
                  <a:srgbClr val="1E14A4"/>
                </a:solidFill>
              </a:rPr>
              <a:t>Please do not let yourself have “COVID Fatigue.</a:t>
            </a:r>
            <a:r>
              <a:rPr lang="en-US" sz="1900" i="1" dirty="0" smtClean="0">
                <a:solidFill>
                  <a:srgbClr val="1E14A4"/>
                </a:solidFill>
              </a:rPr>
              <a:t>” </a:t>
            </a:r>
            <a:r>
              <a:rPr lang="en-US" sz="1900" dirty="0" smtClean="0">
                <a:solidFill>
                  <a:srgbClr val="800080"/>
                </a:solidFill>
              </a:rPr>
              <a:t>Maintain your vigilance.</a:t>
            </a:r>
            <a:r>
              <a:rPr lang="en-US" sz="1900" i="1" dirty="0" smtClean="0">
                <a:solidFill>
                  <a:schemeClr val="accent1">
                    <a:lumMod val="50000"/>
                  </a:schemeClr>
                </a:solidFill>
              </a:rPr>
              <a:t> </a:t>
            </a:r>
            <a:r>
              <a:rPr lang="en-US" sz="1900" b="1" dirty="0" smtClean="0">
                <a:solidFill>
                  <a:srgbClr val="1E14A4"/>
                </a:solidFill>
              </a:rPr>
              <a:t>Continue to wear your masks, physically  distance, and frequently wash your hands. </a:t>
            </a:r>
            <a:endParaRPr lang="en-US" sz="1900" dirty="0" smtClean="0">
              <a:solidFill>
                <a:srgbClr val="1E14A4"/>
              </a:solidFill>
              <a:latin typeface="Palatino Linotype" panose="02040502050505030304" pitchFamily="18" charset="0"/>
            </a:endParaRPr>
          </a:p>
          <a:p>
            <a:pPr marL="457200" indent="-457200" algn="l">
              <a:buFont typeface="Wingdings" charset="2"/>
              <a:buChar char="²"/>
            </a:pPr>
            <a:r>
              <a:rPr lang="en-US" sz="1800" dirty="0" smtClean="0">
                <a:solidFill>
                  <a:srgbClr val="800080"/>
                </a:solidFill>
                <a:latin typeface="Constantia"/>
                <a:cs typeface="Constantia"/>
              </a:rPr>
              <a:t>Please </a:t>
            </a:r>
            <a:r>
              <a:rPr lang="en-US" sz="1800" dirty="0">
                <a:solidFill>
                  <a:srgbClr val="800080"/>
                </a:solidFill>
                <a:latin typeface="Constantia"/>
                <a:cs typeface="Constantia"/>
              </a:rPr>
              <a:t>consider having </a:t>
            </a:r>
            <a:r>
              <a:rPr lang="en-US" sz="1800" b="1" dirty="0">
                <a:solidFill>
                  <a:srgbClr val="800080"/>
                </a:solidFill>
                <a:latin typeface="Constantia"/>
                <a:cs typeface="Constantia"/>
              </a:rPr>
              <a:t>a </a:t>
            </a:r>
            <a:r>
              <a:rPr lang="en-US" sz="1800" b="1" i="1" dirty="0">
                <a:solidFill>
                  <a:srgbClr val="800080"/>
                </a:solidFill>
                <a:latin typeface="Constantia"/>
                <a:cs typeface="Constantia"/>
              </a:rPr>
              <a:t>flu shot </a:t>
            </a:r>
            <a:r>
              <a:rPr lang="en-US" sz="1800" dirty="0">
                <a:solidFill>
                  <a:srgbClr val="800080"/>
                </a:solidFill>
                <a:latin typeface="Constantia"/>
                <a:cs typeface="Constantia"/>
              </a:rPr>
              <a:t>this year</a:t>
            </a:r>
            <a:r>
              <a:rPr lang="en-US" sz="1800" dirty="0">
                <a:solidFill>
                  <a:srgbClr val="04617B"/>
                </a:solidFill>
                <a:latin typeface="Constantia"/>
                <a:cs typeface="Constantia"/>
              </a:rPr>
              <a:t>.</a:t>
            </a:r>
            <a:r>
              <a:rPr lang="en-US" sz="1800" dirty="0">
                <a:solidFill>
                  <a:srgbClr val="1E14A4"/>
                </a:solidFill>
                <a:latin typeface="Constantia"/>
                <a:cs typeface="Constantia"/>
              </a:rPr>
              <a:t> And</a:t>
            </a:r>
            <a:r>
              <a:rPr lang="en-US" sz="1800" dirty="0">
                <a:solidFill>
                  <a:srgbClr val="04617B"/>
                </a:solidFill>
                <a:latin typeface="Constantia"/>
                <a:cs typeface="Constantia"/>
              </a:rPr>
              <a:t>, </a:t>
            </a:r>
            <a:r>
              <a:rPr lang="en-US" sz="1800" dirty="0">
                <a:solidFill>
                  <a:srgbClr val="800080"/>
                </a:solidFill>
                <a:latin typeface="Constantia"/>
                <a:cs typeface="Constantia"/>
              </a:rPr>
              <a:t>when the vaccine for COVID-19 is approved, make a thoughtful, fact-based decision on whether you will take the vaccine</a:t>
            </a:r>
            <a:r>
              <a:rPr lang="en-US" sz="1800" dirty="0">
                <a:solidFill>
                  <a:srgbClr val="04617B"/>
                </a:solidFill>
                <a:latin typeface="Constantia"/>
                <a:cs typeface="Constantia"/>
              </a:rPr>
              <a:t>.</a:t>
            </a:r>
          </a:p>
          <a:p>
            <a:pPr marL="457200" indent="-457200" algn="l">
              <a:buFont typeface="Wingdings" charset="2"/>
              <a:buChar char="²"/>
            </a:pPr>
            <a:r>
              <a:rPr lang="en-US" sz="1700" dirty="0">
                <a:solidFill>
                  <a:srgbClr val="800080"/>
                </a:solidFill>
              </a:rPr>
              <a:t>Take yourself forward to the year 2025.</a:t>
            </a:r>
            <a:r>
              <a:rPr lang="en-US" sz="1700" dirty="0">
                <a:solidFill>
                  <a:srgbClr val="1E14A4"/>
                </a:solidFill>
              </a:rPr>
              <a:t> Hopefully this pandemic will be just a memory. Consider what you will remember. Will you have changed in some ways? How did you appreciate the positives </a:t>
            </a:r>
            <a:r>
              <a:rPr lang="mr-IN" sz="1700" dirty="0">
                <a:solidFill>
                  <a:srgbClr val="1E14A4"/>
                </a:solidFill>
              </a:rPr>
              <a:t>–</a:t>
            </a:r>
            <a:r>
              <a:rPr lang="en-US" sz="1700" dirty="0">
                <a:solidFill>
                  <a:srgbClr val="1E14A4"/>
                </a:solidFill>
              </a:rPr>
              <a:t> life, family, friends, and did you experience cherished memories? How did you help yourself get stronger? Did you help change the world in some small way? </a:t>
            </a:r>
          </a:p>
          <a:p>
            <a:pPr marL="457200" indent="-457200" algn="l">
              <a:buFont typeface="Wingdings" charset="2"/>
              <a:buChar char="²"/>
            </a:pPr>
            <a:r>
              <a:rPr lang="en-US" sz="1700" dirty="0">
                <a:solidFill>
                  <a:srgbClr val="1E14A4"/>
                </a:solidFill>
              </a:rPr>
              <a:t>In five years, </a:t>
            </a:r>
            <a:r>
              <a:rPr lang="en-US" sz="1700" dirty="0" smtClean="0">
                <a:solidFill>
                  <a:srgbClr val="1E14A4"/>
                </a:solidFill>
              </a:rPr>
              <a:t>if all goes well, it is hoped your </a:t>
            </a:r>
            <a:r>
              <a:rPr lang="en-US" sz="1700" dirty="0">
                <a:solidFill>
                  <a:srgbClr val="1E14A4"/>
                </a:solidFill>
              </a:rPr>
              <a:t>story looking back will be meaningful, heartwarming, and include </a:t>
            </a:r>
            <a:r>
              <a:rPr lang="en-US" sz="1700" b="1" dirty="0">
                <a:solidFill>
                  <a:srgbClr val="1E14A4"/>
                </a:solidFill>
              </a:rPr>
              <a:t>some wonderful memories that make you smile.</a:t>
            </a:r>
          </a:p>
          <a:p>
            <a:pPr marL="457200" indent="-457200" algn="l">
              <a:buFont typeface="Wingdings" charset="2"/>
              <a:buChar char="²"/>
            </a:pPr>
            <a:r>
              <a:rPr lang="en-US" sz="1700" dirty="0" smtClean="0">
                <a:solidFill>
                  <a:srgbClr val="1E14A4"/>
                </a:solidFill>
              </a:rPr>
              <a:t>And, finally,</a:t>
            </a:r>
            <a:r>
              <a:rPr lang="en-US" sz="1700" dirty="0" smtClean="0">
                <a:solidFill>
                  <a:srgbClr val="800080"/>
                </a:solidFill>
              </a:rPr>
              <a:t> as we </a:t>
            </a:r>
            <a:r>
              <a:rPr lang="en-US" sz="1700" dirty="0">
                <a:solidFill>
                  <a:srgbClr val="800080"/>
                </a:solidFill>
              </a:rPr>
              <a:t>get through this </a:t>
            </a:r>
            <a:r>
              <a:rPr lang="en-US" sz="1700" dirty="0" smtClean="0">
                <a:solidFill>
                  <a:srgbClr val="800080"/>
                </a:solidFill>
              </a:rPr>
              <a:t>time</a:t>
            </a:r>
            <a:r>
              <a:rPr lang="en-US" sz="1700" dirty="0">
                <a:solidFill>
                  <a:srgbClr val="800080"/>
                </a:solidFill>
              </a:rPr>
              <a:t>,</a:t>
            </a:r>
            <a:r>
              <a:rPr lang="en-US" sz="1700" dirty="0" smtClean="0">
                <a:solidFill>
                  <a:srgbClr val="1E14A4"/>
                </a:solidFill>
              </a:rPr>
              <a:t> we will </a:t>
            </a:r>
            <a:r>
              <a:rPr lang="en-US" sz="1700" dirty="0">
                <a:solidFill>
                  <a:srgbClr val="1E14A4"/>
                </a:solidFill>
              </a:rPr>
              <a:t>continue to </a:t>
            </a:r>
            <a:r>
              <a:rPr lang="en-US" sz="1700" b="1" dirty="0">
                <a:solidFill>
                  <a:srgbClr val="1E14A4"/>
                </a:solidFill>
              </a:rPr>
              <a:t>celebrate </a:t>
            </a:r>
            <a:r>
              <a:rPr lang="en-US" sz="1700" b="1" dirty="0" smtClean="0">
                <a:solidFill>
                  <a:srgbClr val="1E14A4"/>
                </a:solidFill>
              </a:rPr>
              <a:t>life - </a:t>
            </a:r>
            <a:r>
              <a:rPr lang="en-US" sz="1700" b="1" smtClean="0">
                <a:solidFill>
                  <a:srgbClr val="1E14A4"/>
                </a:solidFill>
              </a:rPr>
              <a:t>with laughter, </a:t>
            </a:r>
            <a:r>
              <a:rPr lang="en-US" sz="1700" b="1" dirty="0">
                <a:solidFill>
                  <a:srgbClr val="1E14A4"/>
                </a:solidFill>
              </a:rPr>
              <a:t>love </a:t>
            </a:r>
            <a:r>
              <a:rPr lang="en-US" sz="1700" b="1" dirty="0" smtClean="0">
                <a:solidFill>
                  <a:srgbClr val="1E14A4"/>
                </a:solidFill>
              </a:rPr>
              <a:t>and</a:t>
            </a:r>
            <a:r>
              <a:rPr lang="en-US" sz="1700" dirty="0" smtClean="0">
                <a:solidFill>
                  <a:srgbClr val="1E14A4"/>
                </a:solidFill>
              </a:rPr>
              <a:t> </a:t>
            </a:r>
            <a:r>
              <a:rPr lang="en-US" sz="1700" b="1" dirty="0">
                <a:solidFill>
                  <a:srgbClr val="1E14A4"/>
                </a:solidFill>
              </a:rPr>
              <a:t>support from </a:t>
            </a:r>
            <a:r>
              <a:rPr lang="en-US" sz="1700" b="1" dirty="0" smtClean="0">
                <a:solidFill>
                  <a:srgbClr val="1E14A4"/>
                </a:solidFill>
              </a:rPr>
              <a:t>family and  friends.</a:t>
            </a:r>
          </a:p>
          <a:p>
            <a:pPr marL="457200" indent="-457200" algn="l">
              <a:buFont typeface="Wingdings" charset="2"/>
              <a:buChar char="²"/>
            </a:pPr>
            <a:r>
              <a:rPr lang="en-US" sz="1700" b="1" dirty="0" smtClean="0">
                <a:solidFill>
                  <a:srgbClr val="800080"/>
                </a:solidFill>
              </a:rPr>
              <a:t>Please stay healthy, strong, and safe!</a:t>
            </a:r>
          </a:p>
          <a:p>
            <a:pPr marL="457200" indent="-457200" algn="l">
              <a:buFont typeface="Wingdings" charset="2"/>
              <a:buChar char="²"/>
            </a:pPr>
            <a:endParaRPr lang="en-US" sz="1900" b="1" dirty="0">
              <a:solidFill>
                <a:srgbClr val="1E14A4"/>
              </a:solidFill>
            </a:endParaRPr>
          </a:p>
          <a:p>
            <a:pPr marL="457200" indent="-457200" algn="l">
              <a:buFont typeface="Wingdings" charset="2"/>
              <a:buChar char="²"/>
            </a:pPr>
            <a:endParaRPr lang="en-US" sz="1800" dirty="0">
              <a:solidFill>
                <a:srgbClr val="04617B"/>
              </a:solidFill>
            </a:endParaRPr>
          </a:p>
          <a:p>
            <a:pPr algn="l"/>
            <a:endParaRPr lang="en-US" sz="1800" dirty="0">
              <a:solidFill>
                <a:srgbClr val="04617B"/>
              </a:solidFill>
            </a:endParaRPr>
          </a:p>
        </p:txBody>
      </p:sp>
    </p:spTree>
    <p:extLst>
      <p:ext uri="{BB962C8B-B14F-4D97-AF65-F5344CB8AC3E}">
        <p14:creationId xmlns:p14="http://schemas.microsoft.com/office/powerpoint/2010/main" val="10322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382000" cy="5940087"/>
          </a:xfrm>
          <a:prstGeom prst="rect">
            <a:avLst/>
          </a:prstGeom>
        </p:spPr>
        <p:txBody>
          <a:bodyPr wrap="square">
            <a:spAutoFit/>
          </a:bodyPr>
          <a:lstStyle/>
          <a:p>
            <a:pPr algn="ctr"/>
            <a:endParaRPr lang="en-US" dirty="0"/>
          </a:p>
          <a:p>
            <a:pPr algn="ctr"/>
            <a:endParaRPr lang="en-US" b="1" dirty="0"/>
          </a:p>
          <a:p>
            <a:r>
              <a:rPr lang="en-US" sz="1600" b="1" dirty="0">
                <a:solidFill>
                  <a:srgbClr val="170082"/>
                </a:solidFill>
                <a:latin typeface="Optima"/>
                <a:cs typeface="Optima"/>
              </a:rPr>
              <a:t>This is a good overview of the latest information about COVID-19 from Consumer Reports.</a:t>
            </a:r>
          </a:p>
          <a:p>
            <a:pPr algn="ctr"/>
            <a:endParaRPr lang="en-US" dirty="0">
              <a:latin typeface="Optima"/>
              <a:cs typeface="Optima"/>
            </a:endParaRPr>
          </a:p>
          <a:p>
            <a:pPr algn="ctr"/>
            <a:r>
              <a:rPr lang="en-US" dirty="0">
                <a:latin typeface="Optima"/>
                <a:cs typeface="Optima"/>
                <a:hlinkClick r:id="rId2" action="ppaction://hlinkfile"/>
              </a:rPr>
              <a:t>Corona Virus Resource HUB, Consumer Reports 10-20</a:t>
            </a:r>
            <a:endParaRPr lang="en-US" dirty="0">
              <a:latin typeface="Optima"/>
              <a:cs typeface="Optima"/>
            </a:endParaRPr>
          </a:p>
          <a:p>
            <a:pPr algn="ctr"/>
            <a:endParaRPr lang="en-US" dirty="0">
              <a:latin typeface="Optima"/>
              <a:cs typeface="Optima"/>
            </a:endParaRPr>
          </a:p>
          <a:p>
            <a:pPr algn="ctr"/>
            <a:r>
              <a:rPr lang="en-US" dirty="0">
                <a:latin typeface="Optima"/>
                <a:cs typeface="Optima"/>
                <a:hlinkClick r:id="rId3"/>
              </a:rPr>
              <a:t>https://www.consumerreports.org/coronavirus/coronavirus-covid-19-updates/</a:t>
            </a:r>
            <a:endParaRPr lang="en-US" dirty="0">
              <a:latin typeface="Optima"/>
              <a:cs typeface="Optima"/>
            </a:endParaRPr>
          </a:p>
          <a:p>
            <a:pPr algn="ctr"/>
            <a:endParaRPr lang="en-US" dirty="0">
              <a:latin typeface="Optima"/>
              <a:cs typeface="Optima"/>
            </a:endParaRPr>
          </a:p>
          <a:p>
            <a:pPr algn="ctr"/>
            <a:endParaRPr lang="en-US" dirty="0">
              <a:latin typeface="Optima"/>
              <a:cs typeface="Optima"/>
            </a:endParaRPr>
          </a:p>
          <a:p>
            <a:pPr algn="ctr"/>
            <a:endParaRPr lang="en-US" dirty="0">
              <a:latin typeface="Optima"/>
              <a:cs typeface="Optima"/>
            </a:endParaRPr>
          </a:p>
          <a:p>
            <a:pPr algn="ctr"/>
            <a:endParaRPr lang="en-US" dirty="0">
              <a:latin typeface="Optima"/>
              <a:cs typeface="Optima"/>
            </a:endParaRPr>
          </a:p>
          <a:p>
            <a:pPr algn="ctr"/>
            <a:endParaRPr lang="en-US" dirty="0">
              <a:latin typeface="Optima"/>
              <a:cs typeface="Optima"/>
            </a:endParaRPr>
          </a:p>
          <a:p>
            <a:pPr algn="ctr"/>
            <a:endParaRPr lang="en-US" sz="1900" dirty="0">
              <a:cs typeface="Optima"/>
            </a:endParaRPr>
          </a:p>
          <a:p>
            <a:pPr algn="ctr"/>
            <a:r>
              <a:rPr lang="en-US" sz="1900" dirty="0">
                <a:solidFill>
                  <a:srgbClr val="170082"/>
                </a:solidFill>
              </a:rPr>
              <a:t>Please remember </a:t>
            </a:r>
            <a:r>
              <a:rPr lang="en-US" sz="1900" b="1" i="1" dirty="0">
                <a:solidFill>
                  <a:srgbClr val="170082"/>
                </a:solidFill>
              </a:rPr>
              <a:t>we are all together, and we will be here for each other</a:t>
            </a:r>
            <a:r>
              <a:rPr lang="en-US" b="1" i="1" dirty="0">
                <a:solidFill>
                  <a:srgbClr val="170082"/>
                </a:solidFill>
              </a:rPr>
              <a:t>.</a:t>
            </a:r>
          </a:p>
          <a:p>
            <a:pPr algn="ctr"/>
            <a:endParaRPr lang="en-US" dirty="0">
              <a:solidFill>
                <a:srgbClr val="170082"/>
              </a:solidFill>
              <a:latin typeface="Optima"/>
              <a:cs typeface="Optima"/>
            </a:endParaRPr>
          </a:p>
          <a:p>
            <a:pPr algn="ctr"/>
            <a:endParaRPr lang="en-US" dirty="0">
              <a:solidFill>
                <a:srgbClr val="170082"/>
              </a:solidFill>
              <a:latin typeface="Optima"/>
              <a:cs typeface="Optima"/>
            </a:endParaRPr>
          </a:p>
          <a:p>
            <a:pPr algn="ctr"/>
            <a:endParaRPr lang="en-US" dirty="0">
              <a:solidFill>
                <a:srgbClr val="170082"/>
              </a:solidFill>
              <a:latin typeface="Optima"/>
              <a:cs typeface="Optima"/>
            </a:endParaRPr>
          </a:p>
          <a:p>
            <a:r>
              <a:rPr lang="en-US" sz="1400" dirty="0">
                <a:solidFill>
                  <a:srgbClr val="170082"/>
                </a:solidFill>
              </a:rPr>
              <a:t>Laura W. Sacks, RN </a:t>
            </a:r>
          </a:p>
          <a:p>
            <a:r>
              <a:rPr lang="en-US" sz="1400" dirty="0">
                <a:solidFill>
                  <a:srgbClr val="170082"/>
                </a:solidFill>
              </a:rPr>
              <a:t>School Nurse</a:t>
            </a:r>
          </a:p>
          <a:p>
            <a:r>
              <a:rPr lang="en-US" sz="1400" dirty="0">
                <a:solidFill>
                  <a:srgbClr val="170082"/>
                </a:solidFill>
              </a:rPr>
              <a:t>Orange Preparatory Academy</a:t>
            </a:r>
          </a:p>
          <a:p>
            <a:r>
              <a:rPr lang="en-US" sz="1400" dirty="0">
                <a:solidFill>
                  <a:srgbClr val="170082"/>
                </a:solidFill>
              </a:rPr>
              <a:t>November 2020</a:t>
            </a:r>
          </a:p>
          <a:p>
            <a:pPr algn="ctr"/>
            <a:r>
              <a:rPr lang="en-US" dirty="0">
                <a:latin typeface="Optima"/>
                <a:cs typeface="Optima"/>
              </a:rPr>
              <a:t>.</a:t>
            </a:r>
          </a:p>
        </p:txBody>
      </p:sp>
    </p:spTree>
    <p:extLst>
      <p:ext uri="{BB962C8B-B14F-4D97-AF65-F5344CB8AC3E}">
        <p14:creationId xmlns:p14="http://schemas.microsoft.com/office/powerpoint/2010/main" val="224935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83763"/>
                </a:solidFill>
                <a:latin typeface="Optima"/>
                <a:cs typeface="Optima"/>
              </a:rPr>
              <a:t>How to Best Protect Yourself</a:t>
            </a:r>
          </a:p>
        </p:txBody>
      </p:sp>
      <p:sp>
        <p:nvSpPr>
          <p:cNvPr id="3" name="Content Placeholder 2"/>
          <p:cNvSpPr>
            <a:spLocks noGrp="1"/>
          </p:cNvSpPr>
          <p:nvPr>
            <p:ph idx="1"/>
          </p:nvPr>
        </p:nvSpPr>
        <p:spPr>
          <a:xfrm>
            <a:off x="533400" y="1219200"/>
            <a:ext cx="8153400" cy="5257800"/>
          </a:xfrm>
        </p:spPr>
        <p:txBody>
          <a:bodyPr vert="horz" lIns="91440" tIns="45720" rIns="91440" bIns="45720" rtlCol="0" anchor="t">
            <a:normAutofit fontScale="25000" lnSpcReduction="20000"/>
          </a:bodyPr>
          <a:lstStyle/>
          <a:p>
            <a:pPr marL="0" indent="0">
              <a:buNone/>
            </a:pPr>
            <a:r>
              <a:rPr lang="en-US" sz="6400" b="1" dirty="0">
                <a:solidFill>
                  <a:srgbClr val="170082"/>
                </a:solidFill>
                <a:latin typeface="Optima"/>
                <a:cs typeface="Optima"/>
              </a:rPr>
              <a:t>“How COVID-19 Spreads“ CDC (October 28, 2020)</a:t>
            </a:r>
          </a:p>
          <a:p>
            <a:pPr marL="0" indent="0">
              <a:buNone/>
            </a:pPr>
            <a:endParaRPr lang="en-US" sz="4000" dirty="0">
              <a:solidFill>
                <a:srgbClr val="170082"/>
              </a:solidFill>
              <a:latin typeface="Optima"/>
              <a:cs typeface="Optima"/>
            </a:endParaRPr>
          </a:p>
          <a:p>
            <a:pPr marL="0" indent="0">
              <a:buNone/>
            </a:pPr>
            <a:r>
              <a:rPr lang="en-US" sz="2900" b="1" dirty="0">
                <a:solidFill>
                  <a:srgbClr val="170082"/>
                </a:solidFill>
                <a:latin typeface="Optima"/>
                <a:cs typeface="Optima"/>
              </a:rPr>
              <a:t>‘</a:t>
            </a:r>
            <a:r>
              <a:rPr lang="en-US" sz="7200" b="1" dirty="0">
                <a:solidFill>
                  <a:srgbClr val="170082"/>
                </a:solidFill>
                <a:latin typeface="Optima"/>
                <a:cs typeface="Optima"/>
              </a:rPr>
              <a:t>Protect yourself and others</a:t>
            </a:r>
          </a:p>
          <a:p>
            <a:pPr marL="0" indent="0">
              <a:buNone/>
            </a:pPr>
            <a:endParaRPr lang="en-US" sz="4000" b="1" dirty="0">
              <a:solidFill>
                <a:srgbClr val="170082"/>
              </a:solidFill>
              <a:latin typeface="Optima"/>
              <a:cs typeface="Optima"/>
            </a:endParaRPr>
          </a:p>
          <a:p>
            <a:pPr marL="0" indent="0">
              <a:buNone/>
            </a:pPr>
            <a:r>
              <a:rPr lang="en-US" sz="5600" b="1" dirty="0">
                <a:solidFill>
                  <a:srgbClr val="170082"/>
                </a:solidFill>
                <a:latin typeface="Optima"/>
                <a:cs typeface="Optima"/>
              </a:rPr>
              <a:t>The best way to prevent illness is to avoid being exposed to this virus. You can take steps to slow the spread.</a:t>
            </a:r>
          </a:p>
          <a:p>
            <a:pPr marL="0" indent="0">
              <a:buNone/>
            </a:pPr>
            <a:endParaRPr lang="en-US" sz="5600" b="1" dirty="0">
              <a:solidFill>
                <a:srgbClr val="170082"/>
              </a:solidFill>
              <a:latin typeface="Optima"/>
              <a:cs typeface="Optima"/>
            </a:endParaRPr>
          </a:p>
          <a:p>
            <a:pPr marL="0" indent="0">
              <a:buNone/>
            </a:pPr>
            <a:r>
              <a:rPr lang="en-US" sz="5600" b="1" dirty="0">
                <a:solidFill>
                  <a:srgbClr val="170082"/>
                </a:solidFill>
                <a:latin typeface="Optima"/>
                <a:cs typeface="Optima"/>
              </a:rPr>
              <a:t>Stay at least 6 feet away from others</a:t>
            </a:r>
            <a:r>
              <a:rPr lang="en-US" sz="5600" dirty="0">
                <a:solidFill>
                  <a:srgbClr val="170082"/>
                </a:solidFill>
                <a:latin typeface="Optima"/>
                <a:cs typeface="Optima"/>
              </a:rPr>
              <a:t>, whenever possible. This is very important in preventing the spread of COVID-19.</a:t>
            </a:r>
          </a:p>
          <a:p>
            <a:pPr marL="0" indent="0">
              <a:buNone/>
            </a:pPr>
            <a:r>
              <a:rPr lang="en-US" sz="5600" b="1" dirty="0">
                <a:solidFill>
                  <a:srgbClr val="170082"/>
                </a:solidFill>
                <a:latin typeface="Optima"/>
                <a:cs typeface="Optima"/>
              </a:rPr>
              <a:t>Cover your mouth and nose with a mask when around others</a:t>
            </a:r>
            <a:r>
              <a:rPr lang="en-US" sz="5600" dirty="0">
                <a:solidFill>
                  <a:srgbClr val="170082"/>
                </a:solidFill>
                <a:latin typeface="Optima"/>
                <a:cs typeface="Optima"/>
              </a:rPr>
              <a:t>. This helps reduce the risk of spread both by close contact and by airborne transmission.</a:t>
            </a:r>
          </a:p>
          <a:p>
            <a:pPr marL="0" indent="0">
              <a:buNone/>
            </a:pPr>
            <a:r>
              <a:rPr lang="en-US" sz="5600" b="1" dirty="0">
                <a:solidFill>
                  <a:srgbClr val="170082"/>
                </a:solidFill>
                <a:latin typeface="Optima"/>
                <a:cs typeface="Optima"/>
              </a:rPr>
              <a:t>Wash your hands often with soap and water. </a:t>
            </a:r>
            <a:r>
              <a:rPr lang="en-US" sz="5600" dirty="0">
                <a:solidFill>
                  <a:srgbClr val="170082"/>
                </a:solidFill>
                <a:latin typeface="Optima"/>
                <a:cs typeface="Optima"/>
              </a:rPr>
              <a:t>If soap and water are not available, use a hand sanitizer that contains at least 60% alcohol.</a:t>
            </a:r>
          </a:p>
          <a:p>
            <a:pPr marL="0" indent="0">
              <a:buNone/>
            </a:pPr>
            <a:r>
              <a:rPr lang="en-US" sz="5600" b="1" dirty="0">
                <a:solidFill>
                  <a:srgbClr val="170082"/>
                </a:solidFill>
                <a:latin typeface="Optima"/>
                <a:cs typeface="Optima"/>
              </a:rPr>
              <a:t>Avoid crowded indoor spaces </a:t>
            </a:r>
            <a:r>
              <a:rPr lang="en-US" sz="5600" dirty="0">
                <a:solidFill>
                  <a:srgbClr val="170082"/>
                </a:solidFill>
                <a:latin typeface="Optima"/>
                <a:cs typeface="Optima"/>
              </a:rPr>
              <a:t>and ensure indoor spaces are properly ventilated by bringing in outdoor air as much as possible. In general, being outdoors and in spaces with good ventilation reduces the risk of exposure to infectious respiratory droplets.</a:t>
            </a:r>
          </a:p>
          <a:p>
            <a:pPr marL="0" indent="0">
              <a:buNone/>
            </a:pPr>
            <a:r>
              <a:rPr lang="en-US" sz="5600" b="1" dirty="0">
                <a:solidFill>
                  <a:srgbClr val="170082"/>
                </a:solidFill>
                <a:latin typeface="Optima"/>
                <a:cs typeface="Optima"/>
              </a:rPr>
              <a:t>Stay home and isolate from others when sick</a:t>
            </a:r>
            <a:r>
              <a:rPr lang="en-US" sz="5600" dirty="0">
                <a:solidFill>
                  <a:srgbClr val="170082"/>
                </a:solidFill>
                <a:latin typeface="Optima"/>
                <a:cs typeface="Optima"/>
              </a:rPr>
              <a:t>.</a:t>
            </a:r>
          </a:p>
          <a:p>
            <a:pPr marL="0" indent="0">
              <a:buNone/>
            </a:pPr>
            <a:r>
              <a:rPr lang="en-US" sz="5600" b="1" dirty="0">
                <a:solidFill>
                  <a:srgbClr val="170082"/>
                </a:solidFill>
                <a:latin typeface="Optima"/>
                <a:cs typeface="Optima"/>
              </a:rPr>
              <a:t>Routinely clean and disinfect frequently touched surfaces</a:t>
            </a:r>
            <a:r>
              <a:rPr lang="en-US" sz="5600" dirty="0">
                <a:solidFill>
                  <a:srgbClr val="170082"/>
                </a:solidFill>
                <a:latin typeface="Optima"/>
                <a:cs typeface="Optima"/>
              </a:rPr>
              <a:t>.</a:t>
            </a:r>
          </a:p>
          <a:p>
            <a:pPr marL="0" indent="0">
              <a:buNone/>
            </a:pPr>
            <a:r>
              <a:rPr lang="en-US" sz="5600" dirty="0">
                <a:solidFill>
                  <a:srgbClr val="170082"/>
                </a:solidFill>
                <a:latin typeface="Optima"/>
                <a:cs typeface="Optima"/>
              </a:rPr>
              <a:t>Pandemics can be stressful, especially when you are staying away from others. During this time, it’s important to </a:t>
            </a:r>
            <a:r>
              <a:rPr lang="en-US" sz="5600" b="1" dirty="0">
                <a:solidFill>
                  <a:srgbClr val="170082"/>
                </a:solidFill>
                <a:latin typeface="Optima"/>
                <a:cs typeface="Optima"/>
              </a:rPr>
              <a:t>maintain social connections and care for your mental health</a:t>
            </a:r>
            <a:r>
              <a:rPr lang="en-US" sz="5600" dirty="0">
                <a:solidFill>
                  <a:srgbClr val="170082"/>
                </a:solidFill>
                <a:latin typeface="Optima"/>
                <a:cs typeface="Optima"/>
              </a:rPr>
              <a:t>.”</a:t>
            </a:r>
          </a:p>
          <a:p>
            <a:pPr marL="0" indent="0">
              <a:buNone/>
            </a:pPr>
            <a:endParaRPr lang="en-US" b="1" dirty="0">
              <a:solidFill>
                <a:prstClr val="black"/>
              </a:solidFill>
              <a:latin typeface="Optima"/>
              <a:cs typeface="Optima"/>
            </a:endParaRPr>
          </a:p>
          <a:p>
            <a:pPr marL="0" indent="0">
              <a:buNone/>
            </a:pPr>
            <a:endParaRPr lang="en-US" sz="5600" b="1" dirty="0">
              <a:solidFill>
                <a:prstClr val="black"/>
              </a:solidFill>
              <a:latin typeface="Optima"/>
              <a:cs typeface="Optima"/>
            </a:endParaRPr>
          </a:p>
          <a:p>
            <a:pPr marL="0" indent="0">
              <a:buNone/>
            </a:pPr>
            <a:r>
              <a:rPr lang="en-US" sz="5600" dirty="0">
                <a:solidFill>
                  <a:srgbClr val="170082"/>
                </a:solidFill>
                <a:latin typeface="Optima"/>
                <a:cs typeface="Optima"/>
              </a:rPr>
              <a:t>Most recently the CDC website shared the virus that causes COVID-19 most commonly spreads between people who are in close contact with one another </a:t>
            </a:r>
            <a:r>
              <a:rPr lang="en-US" sz="5600" dirty="0">
                <a:solidFill>
                  <a:srgbClr val="FC0040"/>
                </a:solidFill>
                <a:latin typeface="Optima"/>
                <a:cs typeface="Optima"/>
              </a:rPr>
              <a:t>(within </a:t>
            </a:r>
            <a:r>
              <a:rPr lang="en-US" sz="5600" dirty="0">
                <a:solidFill>
                  <a:srgbClr val="FF0000"/>
                </a:solidFill>
                <a:latin typeface="Optima"/>
                <a:cs typeface="Optima"/>
              </a:rPr>
              <a:t>about 6 feet or about 2 arm lengths for a cumulative 15 minutes in 24 hours)</a:t>
            </a:r>
            <a:r>
              <a:rPr lang="en-US" sz="5600" dirty="0">
                <a:solidFill>
                  <a:srgbClr val="170082"/>
                </a:solidFill>
                <a:latin typeface="Optima"/>
                <a:cs typeface="Optima"/>
              </a:rPr>
              <a:t>. (CDC Updates its Guidelines for Close COVID-19 Contact After Prison Guard Gets Infected.” </a:t>
            </a:r>
            <a:r>
              <a:rPr lang="en-US" sz="5600" b="1" dirty="0">
                <a:solidFill>
                  <a:srgbClr val="170082"/>
                </a:solidFill>
                <a:latin typeface="Optima"/>
                <a:cs typeface="Optima"/>
              </a:rPr>
              <a:t>CNN, October 22, 2020)</a:t>
            </a:r>
            <a:endParaRPr lang="en-US" sz="5600" b="1" i="1" dirty="0">
              <a:solidFill>
                <a:srgbClr val="170082"/>
              </a:solidFill>
              <a:latin typeface="Optima"/>
              <a:cs typeface="Optima"/>
            </a:endParaRPr>
          </a:p>
          <a:p>
            <a:pPr marL="0" indent="0">
              <a:buNone/>
            </a:pPr>
            <a:endParaRPr lang="en-US" sz="3400" dirty="0"/>
          </a:p>
        </p:txBody>
      </p:sp>
    </p:spTree>
    <p:extLst>
      <p:ext uri="{BB962C8B-B14F-4D97-AF65-F5344CB8AC3E}">
        <p14:creationId xmlns:p14="http://schemas.microsoft.com/office/powerpoint/2010/main" val="374625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4736" b="93598" l="25469" r="73125"/>
                    </a14:imgEffect>
                  </a14:imgLayer>
                </a14:imgProps>
              </a:ext>
              <a:ext uri="{28A0092B-C50C-407E-A947-70E740481C1C}">
                <a14:useLocalDpi xmlns:a14="http://schemas.microsoft.com/office/drawing/2010/main"/>
              </a:ext>
            </a:extLst>
          </a:blip>
          <a:srcRect/>
          <a:stretch>
            <a:fillRect/>
          </a:stretch>
        </p:blipFill>
        <p:spPr bwMode="auto">
          <a:xfrm>
            <a:off x="-228600" y="-990600"/>
            <a:ext cx="10348323" cy="795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252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650" b="88211" l="25391" r="73438"/>
                    </a14:imgEffect>
                  </a14:imgLayer>
                </a14:imgProps>
              </a:ext>
              <a:ext uri="{28A0092B-C50C-407E-A947-70E740481C1C}">
                <a14:useLocalDpi xmlns:a14="http://schemas.microsoft.com/office/drawing/2010/main"/>
              </a:ext>
            </a:extLst>
          </a:blip>
          <a:srcRect/>
          <a:stretch>
            <a:fillRect/>
          </a:stretch>
        </p:blipFill>
        <p:spPr bwMode="auto">
          <a:xfrm>
            <a:off x="-1066800" y="-1371600"/>
            <a:ext cx="12192000" cy="937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6301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415" b="93394" l="10625" r="90625"/>
                    </a14:imgEffect>
                  </a14:imgLayer>
                </a14:imgProps>
              </a:ext>
              <a:ext uri="{28A0092B-C50C-407E-A947-70E740481C1C}">
                <a14:useLocalDpi xmlns:a14="http://schemas.microsoft.com/office/drawing/2010/main"/>
              </a:ext>
            </a:extLst>
          </a:blip>
          <a:srcRect/>
          <a:stretch>
            <a:fillRect/>
          </a:stretch>
        </p:blipFill>
        <p:spPr bwMode="auto">
          <a:xfrm>
            <a:off x="-1066800" y="-1204586"/>
            <a:ext cx="11155680" cy="857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034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254" b="92589" l="1250" r="90000"/>
                    </a14:imgEffect>
                  </a14:imgLayer>
                </a14:imgProps>
              </a:ext>
              <a:ext uri="{28A0092B-C50C-407E-A947-70E740481C1C}">
                <a14:useLocalDpi xmlns:a14="http://schemas.microsoft.com/office/drawing/2010/main"/>
              </a:ext>
            </a:extLst>
          </a:blip>
          <a:srcRect l="-14" t="6822" r="465" b="-1"/>
          <a:stretch/>
        </p:blipFill>
        <p:spPr bwMode="auto">
          <a:xfrm>
            <a:off x="1981200" y="0"/>
            <a:ext cx="10201532" cy="734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38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20-11-01 at 12.29.19 AM.png"/>
          <p:cNvPicPr>
            <a:picLocks noChangeAspect="1"/>
          </p:cNvPicPr>
          <p:nvPr/>
        </p:nvPicPr>
        <p:blipFill rotWithShape="1">
          <a:blip r:embed="rId2" cstate="print">
            <a:extLst>
              <a:ext uri="{28A0092B-C50C-407E-A947-70E740481C1C}">
                <a14:useLocalDpi xmlns:a14="http://schemas.microsoft.com/office/drawing/2010/main"/>
              </a:ext>
            </a:extLst>
          </a:blip>
          <a:srcRect l="-1829" t="-76636" b="6229"/>
          <a:stretch/>
        </p:blipFill>
        <p:spPr>
          <a:xfrm>
            <a:off x="1524000" y="-1752600"/>
            <a:ext cx="6362700" cy="6946900"/>
          </a:xfrm>
          <a:prstGeom prst="rect">
            <a:avLst/>
          </a:prstGeom>
          <a:noFill/>
          <a:ln>
            <a:noFill/>
          </a:ln>
        </p:spPr>
      </p:pic>
    </p:spTree>
    <p:extLst>
      <p:ext uri="{BB962C8B-B14F-4D97-AF65-F5344CB8AC3E}">
        <p14:creationId xmlns:p14="http://schemas.microsoft.com/office/powerpoint/2010/main" val="21900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1E14A4"/>
                </a:solidFill>
                <a:latin typeface="Candara"/>
                <a:cs typeface="Candara"/>
              </a:rPr>
              <a:t>Quarantine and Isolation</a:t>
            </a:r>
          </a:p>
        </p:txBody>
      </p:sp>
      <p:sp>
        <p:nvSpPr>
          <p:cNvPr id="3" name="Content Placeholder 2"/>
          <p:cNvSpPr>
            <a:spLocks noGrp="1"/>
          </p:cNvSpPr>
          <p:nvPr>
            <p:ph sz="half" idx="1"/>
          </p:nvPr>
        </p:nvSpPr>
        <p:spPr>
          <a:xfrm>
            <a:off x="457200" y="1295400"/>
            <a:ext cx="4038600" cy="4830763"/>
          </a:xfrm>
        </p:spPr>
        <p:txBody>
          <a:bodyPr>
            <a:normAutofit fontScale="32500" lnSpcReduction="20000"/>
          </a:bodyPr>
          <a:lstStyle/>
          <a:p>
            <a:pPr marL="0" indent="0">
              <a:buNone/>
            </a:pPr>
            <a:r>
              <a:rPr lang="en-US" sz="4900" b="1" dirty="0">
                <a:solidFill>
                  <a:srgbClr val="1E14A4"/>
                </a:solidFill>
                <a:latin typeface="Candara"/>
                <a:ea typeface="MS PGothic" charset="0"/>
                <a:cs typeface="Candara"/>
              </a:rPr>
              <a:t>Quarantine</a:t>
            </a:r>
            <a:r>
              <a:rPr lang="en-US" sz="4900" dirty="0">
                <a:solidFill>
                  <a:srgbClr val="1E14A4"/>
                </a:solidFill>
                <a:latin typeface="Candara"/>
                <a:ea typeface="MS PGothic" charset="0"/>
                <a:cs typeface="Candara"/>
              </a:rPr>
              <a:t> keeps someone who was in close contact with someone who has COVID-19 away from others </a:t>
            </a:r>
            <a:r>
              <a:rPr lang="en-US" sz="4900" dirty="0">
                <a:solidFill>
                  <a:srgbClr val="800080"/>
                </a:solidFill>
                <a:latin typeface="Optima"/>
                <a:cs typeface="Optima"/>
              </a:rPr>
              <a:t>(</a:t>
            </a:r>
            <a:r>
              <a:rPr lang="en-US" sz="4900" dirty="0">
                <a:solidFill>
                  <a:srgbClr val="800080"/>
                </a:solidFill>
                <a:latin typeface="Candara"/>
                <a:cs typeface="Candara"/>
              </a:rPr>
              <a:t>within about 6 feet, or about 2 arm lengths for a cumulative 15 minutes in 24 hours)</a:t>
            </a:r>
            <a:r>
              <a:rPr lang="en-US" sz="4900" dirty="0" smtClean="0">
                <a:solidFill>
                  <a:srgbClr val="800080"/>
                </a:solidFill>
                <a:latin typeface="Candara"/>
                <a:cs typeface="Candara"/>
              </a:rPr>
              <a:t>. </a:t>
            </a:r>
            <a:r>
              <a:rPr lang="en-US" sz="4900" dirty="0" smtClean="0">
                <a:solidFill>
                  <a:srgbClr val="1E14A4"/>
                </a:solidFill>
                <a:latin typeface="Candara"/>
                <a:cs typeface="Candara"/>
              </a:rPr>
              <a:t>And, it is considered an exposure even if a mask was worn.</a:t>
            </a:r>
            <a:endParaRPr lang="en-US" sz="4900" dirty="0">
              <a:solidFill>
                <a:srgbClr val="1E14A4"/>
              </a:solidFill>
              <a:latin typeface="Candara"/>
              <a:ea typeface="MS PGothic" charset="0"/>
              <a:cs typeface="Candara"/>
            </a:endParaRPr>
          </a:p>
          <a:p>
            <a:pPr marL="0" indent="0">
              <a:buNone/>
            </a:pPr>
            <a:r>
              <a:rPr lang="en-US" sz="3400" dirty="0">
                <a:solidFill>
                  <a:srgbClr val="1E14A4"/>
                </a:solidFill>
                <a:latin typeface="Candara"/>
                <a:ea typeface="MS PGothic" charset="0"/>
                <a:cs typeface="Candara"/>
              </a:rPr>
              <a:t> </a:t>
            </a:r>
          </a:p>
          <a:p>
            <a:pPr marL="0" indent="0">
              <a:buNone/>
            </a:pPr>
            <a:r>
              <a:rPr lang="en-US" sz="4000" b="1" dirty="0">
                <a:solidFill>
                  <a:srgbClr val="1E14A4"/>
                </a:solidFill>
                <a:latin typeface="Candara"/>
                <a:ea typeface="MS PGothic" charset="0"/>
                <a:cs typeface="Candara"/>
              </a:rPr>
              <a:t>If you had close contact with a person who has COVID-19</a:t>
            </a:r>
          </a:p>
          <a:p>
            <a:pPr>
              <a:buFont typeface="Wingdings" charset="2"/>
              <a:buChar char="§"/>
            </a:pPr>
            <a:r>
              <a:rPr lang="en-US" sz="4000" dirty="0">
                <a:solidFill>
                  <a:srgbClr val="1E14A4"/>
                </a:solidFill>
                <a:latin typeface="Candara"/>
                <a:ea typeface="MS PGothic" charset="0"/>
                <a:cs typeface="Candara"/>
              </a:rPr>
              <a:t>You were exposed to the virus. Stay home </a:t>
            </a:r>
            <a:r>
              <a:rPr lang="en-US" sz="4000" b="1" dirty="0">
                <a:solidFill>
                  <a:srgbClr val="1E14A4"/>
                </a:solidFill>
                <a:latin typeface="Candara"/>
                <a:ea typeface="MS PGothic" charset="0"/>
                <a:cs typeface="Candara"/>
              </a:rPr>
              <a:t>for 14 days after your last contact since it can take 2-14 days to develop symptoms.</a:t>
            </a:r>
          </a:p>
          <a:p>
            <a:pPr>
              <a:buFont typeface="Wingdings" charset="2"/>
              <a:buChar char="§"/>
            </a:pPr>
            <a:endParaRPr lang="en-US" sz="4000" dirty="0">
              <a:solidFill>
                <a:srgbClr val="1E14A4"/>
              </a:solidFill>
              <a:latin typeface="Candara"/>
              <a:ea typeface="MS PGothic" charset="0"/>
              <a:cs typeface="Candara"/>
            </a:endParaRPr>
          </a:p>
          <a:p>
            <a:pPr>
              <a:buFont typeface="Wingdings" charset="2"/>
              <a:buChar char="§"/>
            </a:pPr>
            <a:r>
              <a:rPr lang="en-US" sz="4000" dirty="0">
                <a:solidFill>
                  <a:srgbClr val="1E14A4"/>
                </a:solidFill>
                <a:latin typeface="Candara"/>
                <a:ea typeface="MS PGothic" charset="0"/>
                <a:cs typeface="Candara"/>
              </a:rPr>
              <a:t> Take your temperature twice a day and watch for symptoms.</a:t>
            </a:r>
          </a:p>
          <a:p>
            <a:pPr>
              <a:buFont typeface="Wingdings" charset="2"/>
              <a:buChar char="§"/>
            </a:pPr>
            <a:endParaRPr lang="en-US" sz="4000" dirty="0">
              <a:solidFill>
                <a:srgbClr val="1E14A4"/>
              </a:solidFill>
              <a:latin typeface="Candara"/>
              <a:ea typeface="MS PGothic" charset="0"/>
              <a:cs typeface="Candara"/>
            </a:endParaRPr>
          </a:p>
          <a:p>
            <a:pPr>
              <a:buFont typeface="Wingdings" charset="2"/>
              <a:buChar char="§"/>
            </a:pPr>
            <a:r>
              <a:rPr lang="en-US" sz="4000" dirty="0">
                <a:solidFill>
                  <a:srgbClr val="1E14A4"/>
                </a:solidFill>
                <a:latin typeface="Candara"/>
                <a:ea typeface="MS PGothic" charset="0"/>
                <a:cs typeface="Candara"/>
              </a:rPr>
              <a:t>Receiving negative test results does not reduce the length of time needed for quarantine.</a:t>
            </a:r>
          </a:p>
          <a:p>
            <a:pPr marL="0" indent="0">
              <a:buNone/>
            </a:pPr>
            <a:endParaRPr lang="en-US" sz="4000" dirty="0">
              <a:solidFill>
                <a:srgbClr val="1E14A4"/>
              </a:solidFill>
              <a:latin typeface="Candara"/>
              <a:ea typeface="MS PGothic" charset="0"/>
              <a:cs typeface="Candara"/>
            </a:endParaRPr>
          </a:p>
          <a:p>
            <a:pPr>
              <a:buFont typeface="Wingdings" charset="2"/>
              <a:buChar char="§"/>
            </a:pPr>
            <a:r>
              <a:rPr lang="en-US" sz="4000" dirty="0">
                <a:solidFill>
                  <a:srgbClr val="1E14A4"/>
                </a:solidFill>
                <a:latin typeface="Candara"/>
                <a:ea typeface="MS PGothic" charset="0"/>
                <a:cs typeface="Candara"/>
              </a:rPr>
              <a:t> If possible, stay away from people who are at higher risk for getting very sick from COVID-19. </a:t>
            </a:r>
          </a:p>
          <a:p>
            <a:pPr>
              <a:buFont typeface="Wingdings" charset="2"/>
              <a:buChar char="§"/>
            </a:pPr>
            <a:endParaRPr lang="en-US" sz="4000" dirty="0">
              <a:solidFill>
                <a:srgbClr val="1E14A4"/>
              </a:solidFill>
              <a:latin typeface="Candara"/>
              <a:ea typeface="MS PGothic" charset="0"/>
              <a:cs typeface="Candara"/>
            </a:endParaRPr>
          </a:p>
          <a:p>
            <a:pPr>
              <a:buFont typeface="Wingdings" charset="2"/>
              <a:buChar char="§"/>
            </a:pPr>
            <a:endParaRPr lang="en-US" sz="4000" dirty="0">
              <a:solidFill>
                <a:srgbClr val="1E14A4"/>
              </a:solidFill>
              <a:latin typeface="Candara"/>
              <a:ea typeface="MS PGothic" charset="0"/>
              <a:cs typeface="Candara"/>
            </a:endParaRPr>
          </a:p>
          <a:p>
            <a:pPr marL="0" indent="0">
              <a:buNone/>
            </a:pPr>
            <a:r>
              <a:rPr lang="en-US" sz="4000" dirty="0">
                <a:solidFill>
                  <a:srgbClr val="1E14A4"/>
                </a:solidFill>
                <a:latin typeface="Candara"/>
                <a:ea typeface="MS PGothic" charset="0"/>
                <a:cs typeface="Candara"/>
              </a:rPr>
              <a:t>CDC (7-20-20 and updated with revisions made on October 21, 2020)</a:t>
            </a:r>
          </a:p>
          <a:p>
            <a:endParaRPr lang="en-US" dirty="0">
              <a:solidFill>
                <a:srgbClr val="1E14A4"/>
              </a:solidFill>
              <a:latin typeface="Candara"/>
              <a:cs typeface="Candara"/>
            </a:endParaRPr>
          </a:p>
        </p:txBody>
      </p:sp>
      <p:sp>
        <p:nvSpPr>
          <p:cNvPr id="4" name="Content Placeholder 3"/>
          <p:cNvSpPr>
            <a:spLocks noGrp="1"/>
          </p:cNvSpPr>
          <p:nvPr>
            <p:ph sz="half" idx="2"/>
          </p:nvPr>
        </p:nvSpPr>
        <p:spPr>
          <a:xfrm>
            <a:off x="4724400" y="1295400"/>
            <a:ext cx="3962400" cy="5410200"/>
          </a:xfrm>
        </p:spPr>
        <p:txBody>
          <a:bodyPr>
            <a:normAutofit fontScale="32500" lnSpcReduction="20000"/>
          </a:bodyPr>
          <a:lstStyle/>
          <a:p>
            <a:pPr marL="0" indent="0">
              <a:buNone/>
            </a:pPr>
            <a:r>
              <a:rPr lang="en-US" sz="4900" b="1" dirty="0">
                <a:solidFill>
                  <a:srgbClr val="1E14A4"/>
                </a:solidFill>
                <a:latin typeface="Candara"/>
                <a:ea typeface="MS PGothic" charset="0"/>
                <a:cs typeface="Candara"/>
              </a:rPr>
              <a:t>Isolation</a:t>
            </a:r>
            <a:r>
              <a:rPr lang="en-US" sz="4900" dirty="0">
                <a:solidFill>
                  <a:srgbClr val="1E14A4"/>
                </a:solidFill>
                <a:latin typeface="Candara"/>
                <a:ea typeface="MS PGothic" charset="0"/>
                <a:cs typeface="Candara"/>
              </a:rPr>
              <a:t> is when you have the virus, based on symptoms or a positive test.  </a:t>
            </a:r>
          </a:p>
          <a:p>
            <a:pPr marL="0" indent="0">
              <a:buNone/>
            </a:pPr>
            <a:endParaRPr lang="en-US" sz="2600" dirty="0">
              <a:solidFill>
                <a:srgbClr val="1E14A4"/>
              </a:solidFill>
              <a:latin typeface="Candara"/>
              <a:ea typeface="MS PGothic" charset="0"/>
              <a:cs typeface="Candara"/>
            </a:endParaRPr>
          </a:p>
          <a:p>
            <a:pPr marL="0" indent="0">
              <a:buNone/>
            </a:pPr>
            <a:r>
              <a:rPr lang="en-US" sz="4000" b="1" dirty="0">
                <a:solidFill>
                  <a:srgbClr val="1E14A4"/>
                </a:solidFill>
                <a:latin typeface="Candara"/>
                <a:ea typeface="MS PGothic" charset="0"/>
                <a:cs typeface="Candara"/>
              </a:rPr>
              <a:t>If you are sick and think or know you have COVID-19</a:t>
            </a:r>
          </a:p>
          <a:p>
            <a:pPr>
              <a:buFont typeface="Wingdings" charset="2"/>
              <a:buChar char="§"/>
            </a:pPr>
            <a:r>
              <a:rPr lang="en-US" sz="4000" dirty="0">
                <a:solidFill>
                  <a:srgbClr val="1E14A4"/>
                </a:solidFill>
                <a:latin typeface="Candara"/>
                <a:ea typeface="MS PGothic" charset="0"/>
                <a:cs typeface="Candara"/>
              </a:rPr>
              <a:t>Stay home for at least </a:t>
            </a:r>
            <a:r>
              <a:rPr lang="en-US" sz="4000" b="1" dirty="0">
                <a:solidFill>
                  <a:srgbClr val="1E14A4"/>
                </a:solidFill>
                <a:latin typeface="Candara"/>
                <a:ea typeface="MS PGothic" charset="0"/>
                <a:cs typeface="Candara"/>
              </a:rPr>
              <a:t>10 days since symptoms first appeared plus</a:t>
            </a:r>
          </a:p>
          <a:p>
            <a:pPr>
              <a:buFont typeface="Wingdings" charset="2"/>
              <a:buChar char="§"/>
            </a:pPr>
            <a:endParaRPr lang="en-US" sz="4000" b="1" dirty="0">
              <a:solidFill>
                <a:srgbClr val="1E14A4"/>
              </a:solidFill>
              <a:latin typeface="Candara"/>
              <a:ea typeface="MS PGothic" charset="0"/>
              <a:cs typeface="Candara"/>
            </a:endParaRPr>
          </a:p>
          <a:p>
            <a:pPr>
              <a:buFont typeface="Wingdings" charset="2"/>
              <a:buChar char="§"/>
            </a:pPr>
            <a:r>
              <a:rPr lang="en-US" sz="4000" dirty="0">
                <a:solidFill>
                  <a:srgbClr val="1E14A4"/>
                </a:solidFill>
                <a:latin typeface="Candara"/>
                <a:ea typeface="MS PGothic" charset="0"/>
                <a:cs typeface="Candara"/>
              </a:rPr>
              <a:t> At least 24 hours fever-free without fever reducing medication </a:t>
            </a:r>
            <a:r>
              <a:rPr lang="en-US" sz="4000" b="1" dirty="0">
                <a:solidFill>
                  <a:srgbClr val="1E14A4"/>
                </a:solidFill>
                <a:latin typeface="Candara"/>
                <a:ea typeface="MS PGothic" charset="0"/>
                <a:cs typeface="Candara"/>
              </a:rPr>
              <a:t>and</a:t>
            </a:r>
          </a:p>
          <a:p>
            <a:pPr>
              <a:buFont typeface="Wingdings" charset="2"/>
              <a:buChar char="§"/>
            </a:pPr>
            <a:endParaRPr lang="en-US" sz="4000" dirty="0">
              <a:solidFill>
                <a:srgbClr val="1E14A4"/>
              </a:solidFill>
              <a:latin typeface="Candara"/>
              <a:ea typeface="MS PGothic" charset="0"/>
              <a:cs typeface="Candara"/>
            </a:endParaRPr>
          </a:p>
          <a:p>
            <a:pPr>
              <a:buFont typeface="Wingdings" charset="2"/>
              <a:buChar char="§"/>
            </a:pPr>
            <a:r>
              <a:rPr lang="en-US" sz="4000" dirty="0">
                <a:solidFill>
                  <a:srgbClr val="1E14A4"/>
                </a:solidFill>
                <a:latin typeface="Candara"/>
                <a:ea typeface="MS PGothic" charset="0"/>
                <a:cs typeface="Candara"/>
              </a:rPr>
              <a:t>Symptoms have improved.</a:t>
            </a:r>
          </a:p>
          <a:p>
            <a:pPr marL="0" indent="0">
              <a:buNone/>
            </a:pPr>
            <a:endParaRPr lang="en-US" sz="4000" dirty="0">
              <a:solidFill>
                <a:srgbClr val="1E14A4"/>
              </a:solidFill>
              <a:latin typeface="Candara"/>
              <a:ea typeface="MS PGothic" charset="0"/>
              <a:cs typeface="Candara"/>
            </a:endParaRPr>
          </a:p>
          <a:p>
            <a:pPr marL="0" indent="0">
              <a:buNone/>
            </a:pPr>
            <a:r>
              <a:rPr lang="en-US" sz="4000" b="1" dirty="0">
                <a:solidFill>
                  <a:srgbClr val="1E14A4"/>
                </a:solidFill>
                <a:latin typeface="Candara"/>
                <a:ea typeface="MS PGothic" charset="0"/>
                <a:cs typeface="Candara"/>
              </a:rPr>
              <a:t>If your virus was very serious</a:t>
            </a:r>
            <a:r>
              <a:rPr lang="en-US" sz="4000" dirty="0">
                <a:solidFill>
                  <a:srgbClr val="1E14A4"/>
                </a:solidFill>
                <a:latin typeface="Candara"/>
                <a:ea typeface="MS PGothic" charset="0"/>
                <a:cs typeface="Candara"/>
              </a:rPr>
              <a:t>, you may have to stay home for at least 20 days.</a:t>
            </a:r>
          </a:p>
          <a:p>
            <a:pPr marL="0" indent="0">
              <a:buNone/>
            </a:pPr>
            <a:endParaRPr lang="en-US" sz="4000" dirty="0">
              <a:solidFill>
                <a:srgbClr val="1E14A4"/>
              </a:solidFill>
              <a:latin typeface="Candara"/>
              <a:ea typeface="MS PGothic" charset="0"/>
              <a:cs typeface="Candara"/>
            </a:endParaRPr>
          </a:p>
          <a:p>
            <a:pPr marL="0" indent="0">
              <a:buNone/>
            </a:pPr>
            <a:r>
              <a:rPr lang="en-US" sz="4000" b="1" dirty="0">
                <a:solidFill>
                  <a:srgbClr val="1E14A4"/>
                </a:solidFill>
                <a:latin typeface="Candara"/>
                <a:ea typeface="MS PGothic" charset="0"/>
                <a:cs typeface="Candara"/>
              </a:rPr>
              <a:t>If you tested positive for COVID-19, but do not have symptoms</a:t>
            </a:r>
          </a:p>
          <a:p>
            <a:pPr>
              <a:buFont typeface="Wingdings" charset="2"/>
              <a:buChar char="§"/>
            </a:pPr>
            <a:r>
              <a:rPr lang="en-US" sz="4000" dirty="0">
                <a:solidFill>
                  <a:srgbClr val="1E14A4"/>
                </a:solidFill>
                <a:latin typeface="Candara"/>
                <a:ea typeface="MS PGothic" charset="0"/>
                <a:cs typeface="Candara"/>
              </a:rPr>
              <a:t>Stay home until after 10 days have passed since your positive test.</a:t>
            </a:r>
          </a:p>
          <a:p>
            <a:pPr>
              <a:buFont typeface="Wingdings" charset="2"/>
              <a:buChar char="§"/>
            </a:pPr>
            <a:endParaRPr lang="en-US" sz="4000" dirty="0">
              <a:solidFill>
                <a:srgbClr val="1E14A4"/>
              </a:solidFill>
              <a:latin typeface="Candara"/>
              <a:ea typeface="MS PGothic" charset="0"/>
              <a:cs typeface="Candara"/>
            </a:endParaRPr>
          </a:p>
          <a:p>
            <a:pPr marL="0" indent="0">
              <a:buNone/>
            </a:pPr>
            <a:r>
              <a:rPr lang="en-US" sz="4000" dirty="0">
                <a:solidFill>
                  <a:srgbClr val="1E14A4"/>
                </a:solidFill>
                <a:latin typeface="Candara"/>
                <a:ea typeface="MS PGothic" charset="0"/>
                <a:cs typeface="Candara"/>
              </a:rPr>
              <a:t>If you live with others, stay in a specific “sick room” and away from people and pets. Use a separate bathroom, if possible.</a:t>
            </a:r>
          </a:p>
          <a:p>
            <a:pPr marL="0" indent="0">
              <a:buNone/>
            </a:pPr>
            <a:endParaRPr lang="en-US" dirty="0"/>
          </a:p>
          <a:p>
            <a:endParaRPr lang="en-US" dirty="0"/>
          </a:p>
        </p:txBody>
      </p:sp>
    </p:spTree>
    <p:extLst>
      <p:ext uri="{BB962C8B-B14F-4D97-AF65-F5344CB8AC3E}">
        <p14:creationId xmlns:p14="http://schemas.microsoft.com/office/powerpoint/2010/main" val="408175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Tim E</a:t>
            </a:r>
          </a:p>
        </p:txBody>
      </p:sp>
      <p:pic>
        <p:nvPicPr>
          <p:cNvPr id="1036" name="Picture 1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133600" y="155802"/>
            <a:ext cx="5130501" cy="662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640488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3877</TotalTime>
  <Words>1108</Words>
  <Application>Microsoft Macintosh PowerPoint</Application>
  <PresentationFormat>On-screen Show (4:3)</PresentationFormat>
  <Paragraphs>167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COVID:19 </vt:lpstr>
      <vt:lpstr>How to Best Protect Yourself</vt:lpstr>
      <vt:lpstr>PowerPoint Presentation</vt:lpstr>
      <vt:lpstr>PowerPoint Presentation</vt:lpstr>
      <vt:lpstr>PowerPoint Presentation</vt:lpstr>
      <vt:lpstr>PowerPoint Presentation</vt:lpstr>
      <vt:lpstr>PowerPoint Presentation</vt:lpstr>
      <vt:lpstr>Quarantine and Isolation</vt:lpstr>
      <vt:lpstr>Tim E</vt:lpstr>
      <vt:lpstr>PowerPoint Presentation</vt:lpstr>
      <vt:lpstr>Building Resilience, Preventing Burnout by Elena Aguilar  </vt:lpstr>
      <vt:lpstr>PowerPoint Presentation</vt:lpstr>
      <vt:lpstr>   Final Thoughts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II</dc:title>
  <dc:creator>Laura Sacks</dc:creator>
  <cp:lastModifiedBy>Laura Sacks</cp:lastModifiedBy>
  <cp:revision>166</cp:revision>
  <cp:lastPrinted>2020-11-04T17:15:18Z</cp:lastPrinted>
  <dcterms:created xsi:type="dcterms:W3CDTF">2020-10-30T16:43:25Z</dcterms:created>
  <dcterms:modified xsi:type="dcterms:W3CDTF">2020-11-14T04:17:32Z</dcterms:modified>
</cp:coreProperties>
</file>